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67275" cy="42794238"/>
  <p:notesSz cx="6858000" cy="9144000"/>
  <p:defaultTextStyle>
    <a:defPPr>
      <a:defRPr lang="en-US"/>
    </a:defPPr>
    <a:lvl1pPr algn="l" rtl="0" fontAlgn="base">
      <a:spcBef>
        <a:spcPct val="0"/>
      </a:spcBef>
      <a:spcAft>
        <a:spcPct val="0"/>
      </a:spcAft>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1pPr>
    <a:lvl2pPr marL="568325" indent="-111125" algn="l" rtl="0" fontAlgn="base">
      <a:spcBef>
        <a:spcPct val="0"/>
      </a:spcBef>
      <a:spcAft>
        <a:spcPct val="0"/>
      </a:spcAft>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2pPr>
    <a:lvl3pPr marL="1136650" indent="-222250" algn="l" rtl="0" fontAlgn="base">
      <a:spcBef>
        <a:spcPct val="0"/>
      </a:spcBef>
      <a:spcAft>
        <a:spcPct val="0"/>
      </a:spcAft>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3pPr>
    <a:lvl4pPr marL="1706563" indent="-334963" algn="l" rtl="0" fontAlgn="base">
      <a:spcBef>
        <a:spcPct val="0"/>
      </a:spcBef>
      <a:spcAft>
        <a:spcPct val="0"/>
      </a:spcAft>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4pPr>
    <a:lvl5pPr marL="2274888" indent="-446088" algn="l" rtl="0" fontAlgn="base">
      <a:spcBef>
        <a:spcPct val="0"/>
      </a:spcBef>
      <a:spcAft>
        <a:spcPct val="0"/>
      </a:spcAft>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5pPr>
    <a:lvl6pPr marL="2286000" algn="l" defTabSz="914400" rtl="0" eaLnBrk="1" latinLnBrk="0" hangingPunct="1">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6pPr>
    <a:lvl7pPr marL="2743200" algn="l" defTabSz="914400" rtl="0" eaLnBrk="1" latinLnBrk="0" hangingPunct="1">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7pPr>
    <a:lvl8pPr marL="3200400" algn="l" defTabSz="914400" rtl="0" eaLnBrk="1" latinLnBrk="0" hangingPunct="1">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8pPr>
    <a:lvl9pPr marL="3657600" algn="l" defTabSz="914400" rtl="0" eaLnBrk="1" latinLnBrk="0" hangingPunct="1">
      <a:defRPr sz="5000" kern="1200">
        <a:solidFill>
          <a:srgbClr val="000000"/>
        </a:solidFill>
        <a:latin typeface="Times New Roman" panose="02020603050405020304" pitchFamily="18" charset="0"/>
        <a:ea typeface="ヒラギノ明朝 ProN W3" panose="02020300000000000000" pitchFamily="18" charset="-128"/>
        <a:cs typeface="+mn-cs"/>
        <a:sym typeface="Times New Roman" panose="02020603050405020304" pitchFamily="18" charset="0"/>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9C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68"/>
    <p:restoredTop sz="93371"/>
  </p:normalViewPr>
  <p:slideViewPr>
    <p:cSldViewPr>
      <p:cViewPr>
        <p:scale>
          <a:sx n="80" d="100"/>
          <a:sy n="80" d="100"/>
        </p:scale>
        <p:origin x="-2288" y="-14840"/>
      </p:cViewPr>
      <p:guideLst>
        <p:guide orient="horz" pos="13479"/>
        <p:guide pos="953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9734C32-1B23-F742-CBFB-CB71B982EFEF}"/>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Times New Roman" pitchFamily="-112" charset="0"/>
                <a:ea typeface="ヒラギノ明朝 ProN W3" pitchFamily="-112" charset="-128"/>
                <a:cs typeface="+mn-cs"/>
                <a:sym typeface="Times New Roman" pitchFamily="-112" charset="0"/>
              </a:defRPr>
            </a:lvl1pPr>
          </a:lstStyle>
          <a:p>
            <a:pPr>
              <a:defRPr/>
            </a:pPr>
            <a:endParaRPr lang="fr-FR"/>
          </a:p>
        </p:txBody>
      </p:sp>
      <p:sp>
        <p:nvSpPr>
          <p:cNvPr id="3" name="Espace réservé de la date 2">
            <a:extLst>
              <a:ext uri="{FF2B5EF4-FFF2-40B4-BE49-F238E27FC236}">
                <a16:creationId xmlns:a16="http://schemas.microsoft.com/office/drawing/2014/main" id="{C3371388-4C6F-0170-87E4-35409C82CD6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F066C8B-5D6D-4F4F-B904-19D18A230113}" type="datetime1">
              <a:rPr lang="fr-FR" altLang="en-US"/>
              <a:pPr/>
              <a:t>31/05/2022</a:t>
            </a:fld>
            <a:endParaRPr lang="fr-FR" altLang="en-US"/>
          </a:p>
        </p:txBody>
      </p:sp>
      <p:sp>
        <p:nvSpPr>
          <p:cNvPr id="4" name="Espace réservé de l'image des diapositives 3">
            <a:extLst>
              <a:ext uri="{FF2B5EF4-FFF2-40B4-BE49-F238E27FC236}">
                <a16:creationId xmlns:a16="http://schemas.microsoft.com/office/drawing/2014/main" id="{D01F0EB2-4505-78C7-3FC3-1FB52DA00E9D}"/>
              </a:ext>
            </a:extLst>
          </p:cNvPr>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fr-FR" noProof="0"/>
          </a:p>
        </p:txBody>
      </p:sp>
      <p:sp>
        <p:nvSpPr>
          <p:cNvPr id="5" name="Espace réservé des commentaires 4">
            <a:extLst>
              <a:ext uri="{FF2B5EF4-FFF2-40B4-BE49-F238E27FC236}">
                <a16:creationId xmlns:a16="http://schemas.microsoft.com/office/drawing/2014/main" id="{218ED738-38BB-6154-A708-0732A242854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
        <p:nvSpPr>
          <p:cNvPr id="6" name="Espace réservé du pied de page 5">
            <a:extLst>
              <a:ext uri="{FF2B5EF4-FFF2-40B4-BE49-F238E27FC236}">
                <a16:creationId xmlns:a16="http://schemas.microsoft.com/office/drawing/2014/main" id="{311E2D58-71AE-4165-4A44-FA05EE15DEEC}"/>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Times New Roman" pitchFamily="-112" charset="0"/>
                <a:ea typeface="ヒラギノ明朝 ProN W3" pitchFamily="-112" charset="-128"/>
                <a:cs typeface="+mn-cs"/>
                <a:sym typeface="Times New Roman" pitchFamily="-112" charset="0"/>
              </a:defRPr>
            </a:lvl1pPr>
          </a:lstStyle>
          <a:p>
            <a:pPr>
              <a:defRPr/>
            </a:pPr>
            <a:endParaRPr lang="fr-FR"/>
          </a:p>
        </p:txBody>
      </p:sp>
      <p:sp>
        <p:nvSpPr>
          <p:cNvPr id="7" name="Espace réservé du numéro de diapositive 6">
            <a:extLst>
              <a:ext uri="{FF2B5EF4-FFF2-40B4-BE49-F238E27FC236}">
                <a16:creationId xmlns:a16="http://schemas.microsoft.com/office/drawing/2014/main" id="{49779E5C-0AF6-49C8-BA12-484F4C2E836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124B104-889A-0D4E-AF32-215CBADCF416}" type="slidenum">
              <a:rPr lang="fr-FR" altLang="en-US"/>
              <a:pPr/>
              <a:t>‹#›</a:t>
            </a:fld>
            <a:endParaRPr lang="fr-FR" altLang="en-US"/>
          </a:p>
        </p:txBody>
      </p:sp>
    </p:spTree>
  </p:cSld>
  <p:clrMap bg1="lt1" tx1="dk1" bg2="lt2" tx2="dk2" accent1="accent1" accent2="accent2" accent3="accent3" accent4="accent4" accent5="accent5" accent6="accent6" hlink="hlink" folHlink="folHlink"/>
  <p:notesStyle>
    <a:lvl1pPr algn="l" defTabSz="568325" rtl="0" eaLnBrk="0" fontAlgn="base" hangingPunct="0">
      <a:spcBef>
        <a:spcPct val="30000"/>
      </a:spcBef>
      <a:spcAft>
        <a:spcPct val="0"/>
      </a:spcAft>
      <a:defRPr sz="1600" kern="1200">
        <a:solidFill>
          <a:schemeClr val="tx1"/>
        </a:solidFill>
        <a:latin typeface="+mn-lt"/>
        <a:ea typeface="ＭＳ Ｐゴシック" pitchFamily="-112" charset="-128"/>
        <a:cs typeface="ＭＳ Ｐゴシック" pitchFamily="-112" charset="-128"/>
      </a:defRPr>
    </a:lvl1pPr>
    <a:lvl2pPr marL="568325" algn="l" defTabSz="568325" rtl="0" eaLnBrk="0" fontAlgn="base" hangingPunct="0">
      <a:spcBef>
        <a:spcPct val="30000"/>
      </a:spcBef>
      <a:spcAft>
        <a:spcPct val="0"/>
      </a:spcAft>
      <a:defRPr sz="1600" kern="1200">
        <a:solidFill>
          <a:schemeClr val="tx1"/>
        </a:solidFill>
        <a:latin typeface="+mn-lt"/>
        <a:ea typeface="ＭＳ Ｐゴシック" pitchFamily="-112" charset="-128"/>
        <a:cs typeface="+mn-cs"/>
      </a:defRPr>
    </a:lvl2pPr>
    <a:lvl3pPr marL="1136650" algn="l" defTabSz="568325" rtl="0" eaLnBrk="0" fontAlgn="base" hangingPunct="0">
      <a:spcBef>
        <a:spcPct val="30000"/>
      </a:spcBef>
      <a:spcAft>
        <a:spcPct val="0"/>
      </a:spcAft>
      <a:defRPr sz="1600" kern="1200">
        <a:solidFill>
          <a:schemeClr val="tx1"/>
        </a:solidFill>
        <a:latin typeface="+mn-lt"/>
        <a:ea typeface="ＭＳ Ｐゴシック" pitchFamily="-112" charset="-128"/>
        <a:cs typeface="+mn-cs"/>
      </a:defRPr>
    </a:lvl3pPr>
    <a:lvl4pPr marL="1706563" algn="l" defTabSz="568325" rtl="0" eaLnBrk="0" fontAlgn="base" hangingPunct="0">
      <a:spcBef>
        <a:spcPct val="30000"/>
      </a:spcBef>
      <a:spcAft>
        <a:spcPct val="0"/>
      </a:spcAft>
      <a:defRPr sz="1600" kern="1200">
        <a:solidFill>
          <a:schemeClr val="tx1"/>
        </a:solidFill>
        <a:latin typeface="+mn-lt"/>
        <a:ea typeface="ＭＳ Ｐゴシック" pitchFamily="-112" charset="-128"/>
        <a:cs typeface="+mn-cs"/>
      </a:defRPr>
    </a:lvl4pPr>
    <a:lvl5pPr marL="2274888" algn="l" defTabSz="568325" rtl="0" eaLnBrk="0" fontAlgn="base" hangingPunct="0">
      <a:spcBef>
        <a:spcPct val="30000"/>
      </a:spcBef>
      <a:spcAft>
        <a:spcPct val="0"/>
      </a:spcAft>
      <a:defRPr sz="1600" kern="1200">
        <a:solidFill>
          <a:schemeClr val="tx1"/>
        </a:solidFill>
        <a:latin typeface="+mn-lt"/>
        <a:ea typeface="ＭＳ Ｐゴシック" pitchFamily="-112" charset="-128"/>
        <a:cs typeface="+mn-cs"/>
      </a:defRPr>
    </a:lvl5pPr>
    <a:lvl6pPr marL="2845584" algn="l" defTabSz="569117" rtl="0" eaLnBrk="1" latinLnBrk="0" hangingPunct="1">
      <a:defRPr sz="1600" kern="1200">
        <a:solidFill>
          <a:schemeClr val="tx1"/>
        </a:solidFill>
        <a:latin typeface="+mn-lt"/>
        <a:ea typeface="+mn-ea"/>
        <a:cs typeface="+mn-cs"/>
      </a:defRPr>
    </a:lvl6pPr>
    <a:lvl7pPr marL="3414701" algn="l" defTabSz="569117" rtl="0" eaLnBrk="1" latinLnBrk="0" hangingPunct="1">
      <a:defRPr sz="1600" kern="1200">
        <a:solidFill>
          <a:schemeClr val="tx1"/>
        </a:solidFill>
        <a:latin typeface="+mn-lt"/>
        <a:ea typeface="+mn-ea"/>
        <a:cs typeface="+mn-cs"/>
      </a:defRPr>
    </a:lvl7pPr>
    <a:lvl8pPr marL="3983818" algn="l" defTabSz="569117" rtl="0" eaLnBrk="1" latinLnBrk="0" hangingPunct="1">
      <a:defRPr sz="1600" kern="1200">
        <a:solidFill>
          <a:schemeClr val="tx1"/>
        </a:solidFill>
        <a:latin typeface="+mn-lt"/>
        <a:ea typeface="+mn-ea"/>
        <a:cs typeface="+mn-cs"/>
      </a:defRPr>
    </a:lvl8pPr>
    <a:lvl9pPr marL="4552935" algn="l" defTabSz="56911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Espace réservé de l'image des diapositives 1">
            <a:extLst>
              <a:ext uri="{FF2B5EF4-FFF2-40B4-BE49-F238E27FC236}">
                <a16:creationId xmlns:a16="http://schemas.microsoft.com/office/drawing/2014/main" id="{31649DEC-4690-9508-5E53-2C97DC5C81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Espace réservé des commentaires 2">
            <a:extLst>
              <a:ext uri="{FF2B5EF4-FFF2-40B4-BE49-F238E27FC236}">
                <a16:creationId xmlns:a16="http://schemas.microsoft.com/office/drawing/2014/main" id="{90338540-7687-B45E-7F79-B7F3A036C1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fr-FR" altLang="en-US" dirty="0">
              <a:ea typeface="ＭＳ Ｐゴシック" panose="020B0600070205080204" pitchFamily="34" charset="-128"/>
            </a:endParaRPr>
          </a:p>
          <a:p>
            <a:pPr eaLnBrk="1" hangingPunct="1">
              <a:spcBef>
                <a:spcPct val="0"/>
              </a:spcBef>
            </a:pPr>
            <a:endParaRPr lang="fr-FR" altLang="en-US" dirty="0">
              <a:ea typeface="ＭＳ Ｐゴシック" panose="020B0600070205080204" pitchFamily="34" charset="-128"/>
            </a:endParaRPr>
          </a:p>
        </p:txBody>
      </p:sp>
      <p:sp>
        <p:nvSpPr>
          <p:cNvPr id="15363" name="Espace réservé du numéro de diapositive 3">
            <a:extLst>
              <a:ext uri="{FF2B5EF4-FFF2-40B4-BE49-F238E27FC236}">
                <a16:creationId xmlns:a16="http://schemas.microsoft.com/office/drawing/2014/main" id="{137740F6-8B6F-DBC1-48FF-00FB5605C9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eaLnBrk="1" hangingPunct="1"/>
            <a:fld id="{2545A834-699E-184A-AB64-757CD47AA21F}" type="slidenum">
              <a:rPr lang="fr-FR" altLang="en-US" sz="1200"/>
              <a:pPr eaLnBrk="1" hangingPunct="1"/>
              <a:t>1</a:t>
            </a:fld>
            <a:endParaRPr lang="fr-FR"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70046" y="13294450"/>
            <a:ext cx="25727184" cy="9172529"/>
          </a:xfrm>
        </p:spPr>
        <p:txBody>
          <a:bodyPr/>
          <a:lstStyle/>
          <a:p>
            <a:r>
              <a:rPr lang="fr-FR"/>
              <a:t>Cliquez pour modifier le style du titre</a:t>
            </a:r>
          </a:p>
        </p:txBody>
      </p:sp>
      <p:sp>
        <p:nvSpPr>
          <p:cNvPr id="3" name="Sous-titre 2"/>
          <p:cNvSpPr>
            <a:spLocks noGrp="1"/>
          </p:cNvSpPr>
          <p:nvPr>
            <p:ph type="subTitle" idx="1"/>
          </p:nvPr>
        </p:nvSpPr>
        <p:spPr>
          <a:xfrm>
            <a:off x="4540095" y="24250068"/>
            <a:ext cx="21187093" cy="10936305"/>
          </a:xfrm>
        </p:spPr>
        <p:txBody>
          <a:bodyPr/>
          <a:lstStyle>
            <a:lvl1pPr marL="0" indent="0" algn="ctr">
              <a:buNone/>
              <a:defRPr/>
            </a:lvl1pPr>
            <a:lvl2pPr marL="569117" indent="0" algn="ctr">
              <a:buNone/>
              <a:defRPr/>
            </a:lvl2pPr>
            <a:lvl3pPr marL="1138234" indent="0" algn="ctr">
              <a:buNone/>
              <a:defRPr/>
            </a:lvl3pPr>
            <a:lvl4pPr marL="1707351" indent="0" algn="ctr">
              <a:buNone/>
              <a:defRPr/>
            </a:lvl4pPr>
            <a:lvl5pPr marL="2276467" indent="0" algn="ctr">
              <a:buNone/>
              <a:defRPr/>
            </a:lvl5pPr>
            <a:lvl6pPr marL="2845584" indent="0" algn="ctr">
              <a:buNone/>
              <a:defRPr/>
            </a:lvl6pPr>
            <a:lvl7pPr marL="3414701" indent="0" algn="ctr">
              <a:buNone/>
              <a:defRPr/>
            </a:lvl7pPr>
            <a:lvl8pPr marL="3983818" indent="0" algn="ctr">
              <a:buNone/>
              <a:defRPr/>
            </a:lvl8pPr>
            <a:lvl9pPr marL="4552935" indent="0" algn="ctr">
              <a:buNone/>
              <a:defRPr/>
            </a:lvl9pPr>
          </a:lstStyle>
          <a:p>
            <a:r>
              <a:rPr lang="fr-FR"/>
              <a:t>Cliquez pour modifier le style des sous-titres du masque</a:t>
            </a:r>
          </a:p>
        </p:txBody>
      </p:sp>
      <p:sp>
        <p:nvSpPr>
          <p:cNvPr id="4" name="Text Box 3">
            <a:extLst>
              <a:ext uri="{FF2B5EF4-FFF2-40B4-BE49-F238E27FC236}">
                <a16:creationId xmlns:a16="http://schemas.microsoft.com/office/drawing/2014/main" id="{00C28737-C232-8DC2-D884-1436E8249818}"/>
              </a:ext>
            </a:extLst>
          </p:cNvPr>
          <p:cNvSpPr txBox="1">
            <a:spLocks noGrp="1" noChangeArrowheads="1"/>
          </p:cNvSpPr>
          <p:nvPr>
            <p:ph type="sldNum" sz="quarter" idx="10"/>
          </p:nvPr>
        </p:nvSpPr>
        <p:spPr>
          <a:ln/>
        </p:spPr>
        <p:txBody>
          <a:bodyPr/>
          <a:lstStyle>
            <a:lvl1pPr>
              <a:defRPr/>
            </a:lvl1pPr>
          </a:lstStyle>
          <a:p>
            <a:fld id="{AF740BBC-90F5-1E4E-AF87-022CBBEF8592}" type="slidenum">
              <a:rPr lang="en-US" altLang="en-US"/>
              <a:pPr/>
              <a:t>‹#›</a:t>
            </a:fld>
            <a:endParaRPr lang="en-US" altLang="en-US"/>
          </a:p>
        </p:txBody>
      </p:sp>
    </p:spTree>
    <p:extLst>
      <p:ext uri="{BB962C8B-B14F-4D97-AF65-F5344CB8AC3E}">
        <p14:creationId xmlns:p14="http://schemas.microsoft.com/office/powerpoint/2010/main" val="343594541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Box 3">
            <a:extLst>
              <a:ext uri="{FF2B5EF4-FFF2-40B4-BE49-F238E27FC236}">
                <a16:creationId xmlns:a16="http://schemas.microsoft.com/office/drawing/2014/main" id="{109BD7F4-A1F8-2B23-2C8A-B7595FB311FB}"/>
              </a:ext>
            </a:extLst>
          </p:cNvPr>
          <p:cNvSpPr txBox="1">
            <a:spLocks noGrp="1" noChangeArrowheads="1"/>
          </p:cNvSpPr>
          <p:nvPr>
            <p:ph type="sldNum" sz="quarter" idx="10"/>
          </p:nvPr>
        </p:nvSpPr>
        <p:spPr>
          <a:ln/>
        </p:spPr>
        <p:txBody>
          <a:bodyPr/>
          <a:lstStyle>
            <a:lvl1pPr>
              <a:defRPr/>
            </a:lvl1pPr>
          </a:lstStyle>
          <a:p>
            <a:fld id="{0564ED7C-3EC9-CF4B-82BE-357ABC67D560}" type="slidenum">
              <a:rPr lang="en-US" altLang="en-US"/>
              <a:pPr/>
              <a:t>‹#›</a:t>
            </a:fld>
            <a:endParaRPr lang="en-US" altLang="en-US"/>
          </a:p>
        </p:txBody>
      </p:sp>
    </p:spTree>
    <p:extLst>
      <p:ext uri="{BB962C8B-B14F-4D97-AF65-F5344CB8AC3E}">
        <p14:creationId xmlns:p14="http://schemas.microsoft.com/office/powerpoint/2010/main" val="360619318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21565435" y="2377457"/>
            <a:ext cx="6430220" cy="40416781"/>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271626" y="2377457"/>
            <a:ext cx="19142475" cy="4041678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Box 3">
            <a:extLst>
              <a:ext uri="{FF2B5EF4-FFF2-40B4-BE49-F238E27FC236}">
                <a16:creationId xmlns:a16="http://schemas.microsoft.com/office/drawing/2014/main" id="{7FB3DD07-8F6D-6C54-B7D6-BC3098275906}"/>
              </a:ext>
            </a:extLst>
          </p:cNvPr>
          <p:cNvSpPr txBox="1">
            <a:spLocks noGrp="1" noChangeArrowheads="1"/>
          </p:cNvSpPr>
          <p:nvPr>
            <p:ph type="sldNum" sz="quarter" idx="10"/>
          </p:nvPr>
        </p:nvSpPr>
        <p:spPr>
          <a:ln/>
        </p:spPr>
        <p:txBody>
          <a:bodyPr/>
          <a:lstStyle>
            <a:lvl1pPr>
              <a:defRPr/>
            </a:lvl1pPr>
          </a:lstStyle>
          <a:p>
            <a:fld id="{B7A7DD8B-8D83-5549-90DE-0547A8608A47}" type="slidenum">
              <a:rPr lang="en-US" altLang="en-US"/>
              <a:pPr/>
              <a:t>‹#›</a:t>
            </a:fld>
            <a:endParaRPr lang="en-US" altLang="en-US"/>
          </a:p>
        </p:txBody>
      </p:sp>
    </p:spTree>
    <p:extLst>
      <p:ext uri="{BB962C8B-B14F-4D97-AF65-F5344CB8AC3E}">
        <p14:creationId xmlns:p14="http://schemas.microsoft.com/office/powerpoint/2010/main" val="71683183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Text Box 3">
            <a:extLst>
              <a:ext uri="{FF2B5EF4-FFF2-40B4-BE49-F238E27FC236}">
                <a16:creationId xmlns:a16="http://schemas.microsoft.com/office/drawing/2014/main" id="{23FAB0C3-4961-9E05-BA81-D88AEBA68BB0}"/>
              </a:ext>
            </a:extLst>
          </p:cNvPr>
          <p:cNvSpPr txBox="1">
            <a:spLocks noGrp="1" noChangeArrowheads="1"/>
          </p:cNvSpPr>
          <p:nvPr>
            <p:ph type="sldNum" sz="quarter" idx="10"/>
          </p:nvPr>
        </p:nvSpPr>
        <p:spPr>
          <a:ln/>
        </p:spPr>
        <p:txBody>
          <a:bodyPr/>
          <a:lstStyle>
            <a:lvl1pPr>
              <a:defRPr/>
            </a:lvl1pPr>
          </a:lstStyle>
          <a:p>
            <a:fld id="{FD2AD593-CB23-AD43-9600-C366A4E35B64}" type="slidenum">
              <a:rPr lang="en-US" altLang="en-US"/>
              <a:pPr/>
              <a:t>‹#›</a:t>
            </a:fld>
            <a:endParaRPr lang="en-US" altLang="en-US"/>
          </a:p>
        </p:txBody>
      </p:sp>
    </p:spTree>
    <p:extLst>
      <p:ext uri="{BB962C8B-B14F-4D97-AF65-F5344CB8AC3E}">
        <p14:creationId xmlns:p14="http://schemas.microsoft.com/office/powerpoint/2010/main" val="14908329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391431" y="27499762"/>
            <a:ext cx="25727184" cy="8499411"/>
          </a:xfrm>
        </p:spPr>
        <p:txBody>
          <a:bodyPr anchor="t"/>
          <a:lstStyle>
            <a:lvl1pPr algn="l">
              <a:defRPr sz="5000" b="1" cap="all"/>
            </a:lvl1pPr>
          </a:lstStyle>
          <a:p>
            <a:r>
              <a:rPr lang="fr-FR"/>
              <a:t>Cliquez pour modifier le style du titre</a:t>
            </a:r>
          </a:p>
        </p:txBody>
      </p:sp>
      <p:sp>
        <p:nvSpPr>
          <p:cNvPr id="3" name="Espace réservé du texte 2"/>
          <p:cNvSpPr>
            <a:spLocks noGrp="1"/>
          </p:cNvSpPr>
          <p:nvPr>
            <p:ph type="body" idx="1"/>
          </p:nvPr>
        </p:nvSpPr>
        <p:spPr>
          <a:xfrm>
            <a:off x="2391431" y="18138519"/>
            <a:ext cx="25727184" cy="9361239"/>
          </a:xfrm>
        </p:spPr>
        <p:txBody>
          <a:bodyPr anchor="b"/>
          <a:lstStyle>
            <a:lvl1pPr marL="0" indent="0">
              <a:buNone/>
              <a:defRPr sz="2500"/>
            </a:lvl1pPr>
            <a:lvl2pPr marL="569117" indent="0">
              <a:buNone/>
              <a:defRPr sz="2300"/>
            </a:lvl2pPr>
            <a:lvl3pPr marL="1138234" indent="0">
              <a:buNone/>
              <a:defRPr sz="2000"/>
            </a:lvl3pPr>
            <a:lvl4pPr marL="1707351" indent="0">
              <a:buNone/>
              <a:defRPr sz="1700"/>
            </a:lvl4pPr>
            <a:lvl5pPr marL="2276467" indent="0">
              <a:buNone/>
              <a:defRPr sz="1700"/>
            </a:lvl5pPr>
            <a:lvl6pPr marL="2845584" indent="0">
              <a:buNone/>
              <a:defRPr sz="1700"/>
            </a:lvl6pPr>
            <a:lvl7pPr marL="3414701" indent="0">
              <a:buNone/>
              <a:defRPr sz="1700"/>
            </a:lvl7pPr>
            <a:lvl8pPr marL="3983818" indent="0">
              <a:buNone/>
              <a:defRPr sz="1700"/>
            </a:lvl8pPr>
            <a:lvl9pPr marL="4552935" indent="0">
              <a:buNone/>
              <a:defRPr sz="1700"/>
            </a:lvl9pPr>
          </a:lstStyle>
          <a:p>
            <a:pPr lvl="0"/>
            <a:r>
              <a:rPr lang="fr-FR"/>
              <a:t>Cliquez pour modifier les styles du texte du masque</a:t>
            </a:r>
          </a:p>
        </p:txBody>
      </p:sp>
      <p:sp>
        <p:nvSpPr>
          <p:cNvPr id="4" name="Text Box 3">
            <a:extLst>
              <a:ext uri="{FF2B5EF4-FFF2-40B4-BE49-F238E27FC236}">
                <a16:creationId xmlns:a16="http://schemas.microsoft.com/office/drawing/2014/main" id="{423B436C-790E-8D10-6BB5-9AA1B9A68945}"/>
              </a:ext>
            </a:extLst>
          </p:cNvPr>
          <p:cNvSpPr txBox="1">
            <a:spLocks noGrp="1" noChangeArrowheads="1"/>
          </p:cNvSpPr>
          <p:nvPr>
            <p:ph type="sldNum" sz="quarter" idx="10"/>
          </p:nvPr>
        </p:nvSpPr>
        <p:spPr>
          <a:ln/>
        </p:spPr>
        <p:txBody>
          <a:bodyPr/>
          <a:lstStyle>
            <a:lvl1pPr>
              <a:defRPr/>
            </a:lvl1pPr>
          </a:lstStyle>
          <a:p>
            <a:fld id="{9FA2B4CB-AF55-4D4E-BDF2-854ACCC08120}" type="slidenum">
              <a:rPr lang="en-US" altLang="en-US"/>
              <a:pPr/>
              <a:t>‹#›</a:t>
            </a:fld>
            <a:endParaRPr lang="en-US" altLang="en-US"/>
          </a:p>
        </p:txBody>
      </p:sp>
    </p:spTree>
    <p:extLst>
      <p:ext uri="{BB962C8B-B14F-4D97-AF65-F5344CB8AC3E}">
        <p14:creationId xmlns:p14="http://schemas.microsoft.com/office/powerpoint/2010/main" val="395216443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271624" y="12361301"/>
            <a:ext cx="12786347" cy="30432945"/>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5209307" y="12361301"/>
            <a:ext cx="12786348" cy="30432945"/>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Text Box 3">
            <a:extLst>
              <a:ext uri="{FF2B5EF4-FFF2-40B4-BE49-F238E27FC236}">
                <a16:creationId xmlns:a16="http://schemas.microsoft.com/office/drawing/2014/main" id="{8E83BC38-B11A-75C4-3EB0-7BE4C8006720}"/>
              </a:ext>
            </a:extLst>
          </p:cNvPr>
          <p:cNvSpPr txBox="1">
            <a:spLocks noGrp="1" noChangeArrowheads="1"/>
          </p:cNvSpPr>
          <p:nvPr>
            <p:ph type="sldNum" sz="quarter" idx="10"/>
          </p:nvPr>
        </p:nvSpPr>
        <p:spPr>
          <a:ln/>
        </p:spPr>
        <p:txBody>
          <a:bodyPr/>
          <a:lstStyle>
            <a:lvl1pPr>
              <a:defRPr/>
            </a:lvl1pPr>
          </a:lstStyle>
          <a:p>
            <a:fld id="{EE07D52B-B5C1-9640-A40F-66BD59944C75}" type="slidenum">
              <a:rPr lang="en-US" altLang="en-US"/>
              <a:pPr/>
              <a:t>‹#›</a:t>
            </a:fld>
            <a:endParaRPr lang="en-US" altLang="en-US"/>
          </a:p>
        </p:txBody>
      </p:sp>
    </p:spTree>
    <p:extLst>
      <p:ext uri="{BB962C8B-B14F-4D97-AF65-F5344CB8AC3E}">
        <p14:creationId xmlns:p14="http://schemas.microsoft.com/office/powerpoint/2010/main" val="224064285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513367" y="1713257"/>
            <a:ext cx="27240547" cy="7132373"/>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1513365" y="9579675"/>
            <a:ext cx="13372776" cy="3991159"/>
          </a:xfrm>
        </p:spPr>
        <p:txBody>
          <a:bodyPr anchor="b"/>
          <a:lstStyle>
            <a:lvl1pPr marL="0" indent="0">
              <a:buNone/>
              <a:defRPr sz="3000" b="1"/>
            </a:lvl1pPr>
            <a:lvl2pPr marL="569117" indent="0">
              <a:buNone/>
              <a:defRPr sz="2500" b="1"/>
            </a:lvl2pPr>
            <a:lvl3pPr marL="1138234" indent="0">
              <a:buNone/>
              <a:defRPr sz="2300" b="1"/>
            </a:lvl3pPr>
            <a:lvl4pPr marL="1707351" indent="0">
              <a:buNone/>
              <a:defRPr sz="2000" b="1"/>
            </a:lvl4pPr>
            <a:lvl5pPr marL="2276467" indent="0">
              <a:buNone/>
              <a:defRPr sz="2000" b="1"/>
            </a:lvl5pPr>
            <a:lvl6pPr marL="2845584" indent="0">
              <a:buNone/>
              <a:defRPr sz="2000" b="1"/>
            </a:lvl6pPr>
            <a:lvl7pPr marL="3414701" indent="0">
              <a:buNone/>
              <a:defRPr sz="2000" b="1"/>
            </a:lvl7pPr>
            <a:lvl8pPr marL="3983818" indent="0">
              <a:buNone/>
              <a:defRPr sz="2000" b="1"/>
            </a:lvl8pPr>
            <a:lvl9pPr marL="4552935" indent="0">
              <a:buNone/>
              <a:defRPr sz="2000" b="1"/>
            </a:lvl9pPr>
          </a:lstStyle>
          <a:p>
            <a:pPr lvl="0"/>
            <a:r>
              <a:rPr lang="fr-FR"/>
              <a:t>Cliquez pour modifier les styles du texte du masque</a:t>
            </a:r>
          </a:p>
        </p:txBody>
      </p:sp>
      <p:sp>
        <p:nvSpPr>
          <p:cNvPr id="4" name="Espace réservé du contenu 3"/>
          <p:cNvSpPr>
            <a:spLocks noGrp="1"/>
          </p:cNvSpPr>
          <p:nvPr>
            <p:ph sz="half" idx="2"/>
          </p:nvPr>
        </p:nvSpPr>
        <p:spPr>
          <a:xfrm>
            <a:off x="1513365" y="13570829"/>
            <a:ext cx="13372776" cy="24657209"/>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5374832" y="9579675"/>
            <a:ext cx="13379081" cy="3991159"/>
          </a:xfrm>
        </p:spPr>
        <p:txBody>
          <a:bodyPr anchor="b"/>
          <a:lstStyle>
            <a:lvl1pPr marL="0" indent="0">
              <a:buNone/>
              <a:defRPr sz="3000" b="1"/>
            </a:lvl1pPr>
            <a:lvl2pPr marL="569117" indent="0">
              <a:buNone/>
              <a:defRPr sz="2500" b="1"/>
            </a:lvl2pPr>
            <a:lvl3pPr marL="1138234" indent="0">
              <a:buNone/>
              <a:defRPr sz="2300" b="1"/>
            </a:lvl3pPr>
            <a:lvl4pPr marL="1707351" indent="0">
              <a:buNone/>
              <a:defRPr sz="2000" b="1"/>
            </a:lvl4pPr>
            <a:lvl5pPr marL="2276467" indent="0">
              <a:buNone/>
              <a:defRPr sz="2000" b="1"/>
            </a:lvl5pPr>
            <a:lvl6pPr marL="2845584" indent="0">
              <a:buNone/>
              <a:defRPr sz="2000" b="1"/>
            </a:lvl6pPr>
            <a:lvl7pPr marL="3414701" indent="0">
              <a:buNone/>
              <a:defRPr sz="2000" b="1"/>
            </a:lvl7pPr>
            <a:lvl8pPr marL="3983818" indent="0">
              <a:buNone/>
              <a:defRPr sz="2000" b="1"/>
            </a:lvl8pPr>
            <a:lvl9pPr marL="4552935" indent="0">
              <a:buNone/>
              <a:defRPr sz="2000" b="1"/>
            </a:lvl9pPr>
          </a:lstStyle>
          <a:p>
            <a:pPr lvl="0"/>
            <a:r>
              <a:rPr lang="fr-FR"/>
              <a:t>Cliquez pour modifier les styles du texte du masque</a:t>
            </a:r>
          </a:p>
        </p:txBody>
      </p:sp>
      <p:sp>
        <p:nvSpPr>
          <p:cNvPr id="6" name="Espace réservé du contenu 5"/>
          <p:cNvSpPr>
            <a:spLocks noGrp="1"/>
          </p:cNvSpPr>
          <p:nvPr>
            <p:ph sz="quarter" idx="4"/>
          </p:nvPr>
        </p:nvSpPr>
        <p:spPr>
          <a:xfrm>
            <a:off x="15374832" y="13570829"/>
            <a:ext cx="13379081" cy="24657209"/>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Text Box 3">
            <a:extLst>
              <a:ext uri="{FF2B5EF4-FFF2-40B4-BE49-F238E27FC236}">
                <a16:creationId xmlns:a16="http://schemas.microsoft.com/office/drawing/2014/main" id="{5BE60346-52C9-A6E5-2385-352AAF8839A9}"/>
              </a:ext>
            </a:extLst>
          </p:cNvPr>
          <p:cNvSpPr txBox="1">
            <a:spLocks noGrp="1" noChangeArrowheads="1"/>
          </p:cNvSpPr>
          <p:nvPr>
            <p:ph type="sldNum" sz="quarter" idx="10"/>
          </p:nvPr>
        </p:nvSpPr>
        <p:spPr>
          <a:ln/>
        </p:spPr>
        <p:txBody>
          <a:bodyPr/>
          <a:lstStyle>
            <a:lvl1pPr>
              <a:defRPr/>
            </a:lvl1pPr>
          </a:lstStyle>
          <a:p>
            <a:fld id="{0657739C-8FA3-2345-9979-471119E02417}" type="slidenum">
              <a:rPr lang="en-US" altLang="en-US"/>
              <a:pPr/>
              <a:t>‹#›</a:t>
            </a:fld>
            <a:endParaRPr lang="en-US" altLang="en-US"/>
          </a:p>
        </p:txBody>
      </p:sp>
    </p:spTree>
    <p:extLst>
      <p:ext uri="{BB962C8B-B14F-4D97-AF65-F5344CB8AC3E}">
        <p14:creationId xmlns:p14="http://schemas.microsoft.com/office/powerpoint/2010/main" val="14858472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Text Box 3">
            <a:extLst>
              <a:ext uri="{FF2B5EF4-FFF2-40B4-BE49-F238E27FC236}">
                <a16:creationId xmlns:a16="http://schemas.microsoft.com/office/drawing/2014/main" id="{8015387E-1F4C-CC65-5614-EA9C7BBE3F9D}"/>
              </a:ext>
            </a:extLst>
          </p:cNvPr>
          <p:cNvSpPr txBox="1">
            <a:spLocks noGrp="1" noChangeArrowheads="1"/>
          </p:cNvSpPr>
          <p:nvPr>
            <p:ph type="sldNum" sz="quarter" idx="10"/>
          </p:nvPr>
        </p:nvSpPr>
        <p:spPr>
          <a:ln/>
        </p:spPr>
        <p:txBody>
          <a:bodyPr/>
          <a:lstStyle>
            <a:lvl1pPr>
              <a:defRPr/>
            </a:lvl1pPr>
          </a:lstStyle>
          <a:p>
            <a:fld id="{ABECBB4E-00A3-FC49-A0CD-3884B9A9BE7E}" type="slidenum">
              <a:rPr lang="en-US" altLang="en-US"/>
              <a:pPr/>
              <a:t>‹#›</a:t>
            </a:fld>
            <a:endParaRPr lang="en-US" altLang="en-US"/>
          </a:p>
        </p:txBody>
      </p:sp>
    </p:spTree>
    <p:extLst>
      <p:ext uri="{BB962C8B-B14F-4D97-AF65-F5344CB8AC3E}">
        <p14:creationId xmlns:p14="http://schemas.microsoft.com/office/powerpoint/2010/main" val="405632128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F23A0B3E-7496-4C94-6ADF-785A6F2C267A}"/>
              </a:ext>
            </a:extLst>
          </p:cNvPr>
          <p:cNvSpPr txBox="1">
            <a:spLocks noGrp="1" noChangeArrowheads="1"/>
          </p:cNvSpPr>
          <p:nvPr>
            <p:ph type="sldNum" sz="quarter" idx="10"/>
          </p:nvPr>
        </p:nvSpPr>
        <p:spPr>
          <a:ln/>
        </p:spPr>
        <p:txBody>
          <a:bodyPr/>
          <a:lstStyle>
            <a:lvl1pPr>
              <a:defRPr/>
            </a:lvl1pPr>
          </a:lstStyle>
          <a:p>
            <a:fld id="{AFEED677-6B03-9F43-ACFE-CA5E9C52DB33}" type="slidenum">
              <a:rPr lang="en-US" altLang="en-US"/>
              <a:pPr/>
              <a:t>‹#›</a:t>
            </a:fld>
            <a:endParaRPr lang="en-US" altLang="en-US"/>
          </a:p>
        </p:txBody>
      </p:sp>
    </p:spTree>
    <p:extLst>
      <p:ext uri="{BB962C8B-B14F-4D97-AF65-F5344CB8AC3E}">
        <p14:creationId xmlns:p14="http://schemas.microsoft.com/office/powerpoint/2010/main" val="398643419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513367" y="1704341"/>
            <a:ext cx="9958249" cy="7251246"/>
          </a:xfrm>
        </p:spPr>
        <p:txBody>
          <a:bodyPr anchor="b"/>
          <a:lstStyle>
            <a:lvl1pPr algn="l">
              <a:defRPr sz="2500" b="1"/>
            </a:lvl1pPr>
          </a:lstStyle>
          <a:p>
            <a:r>
              <a:rPr lang="fr-FR"/>
              <a:t>Cliquez pour modifier le style du titre</a:t>
            </a:r>
          </a:p>
        </p:txBody>
      </p:sp>
      <p:sp>
        <p:nvSpPr>
          <p:cNvPr id="3" name="Espace réservé du contenu 2"/>
          <p:cNvSpPr>
            <a:spLocks noGrp="1"/>
          </p:cNvSpPr>
          <p:nvPr>
            <p:ph idx="1"/>
          </p:nvPr>
        </p:nvSpPr>
        <p:spPr>
          <a:xfrm>
            <a:off x="11834192" y="1704342"/>
            <a:ext cx="16919722" cy="36523693"/>
          </a:xfrm>
        </p:spPr>
        <p:txBody>
          <a:bodyPr/>
          <a:lstStyle>
            <a:lvl1pPr>
              <a:defRPr sz="39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513367" y="8955589"/>
            <a:ext cx="9958249" cy="29272448"/>
          </a:xfrm>
        </p:spPr>
        <p:txBody>
          <a:bodyPr/>
          <a:lstStyle>
            <a:lvl1pPr marL="0" indent="0">
              <a:buNone/>
              <a:defRPr sz="1700"/>
            </a:lvl1pPr>
            <a:lvl2pPr marL="569117" indent="0">
              <a:buNone/>
              <a:defRPr sz="1600"/>
            </a:lvl2pPr>
            <a:lvl3pPr marL="1138234" indent="0">
              <a:buNone/>
              <a:defRPr sz="1200"/>
            </a:lvl3pPr>
            <a:lvl4pPr marL="1707351" indent="0">
              <a:buNone/>
              <a:defRPr sz="1100"/>
            </a:lvl4pPr>
            <a:lvl5pPr marL="2276467" indent="0">
              <a:buNone/>
              <a:defRPr sz="1100"/>
            </a:lvl5pPr>
            <a:lvl6pPr marL="2845584" indent="0">
              <a:buNone/>
              <a:defRPr sz="1100"/>
            </a:lvl6pPr>
            <a:lvl7pPr marL="3414701" indent="0">
              <a:buNone/>
              <a:defRPr sz="1100"/>
            </a:lvl7pPr>
            <a:lvl8pPr marL="3983818" indent="0">
              <a:buNone/>
              <a:defRPr sz="1100"/>
            </a:lvl8pPr>
            <a:lvl9pPr marL="4552935" indent="0">
              <a:buNone/>
              <a:defRPr sz="1100"/>
            </a:lvl9pPr>
          </a:lstStyle>
          <a:p>
            <a:pPr lvl="0"/>
            <a:r>
              <a:rPr lang="fr-FR"/>
              <a:t>Cliquez pour modifier les styles du texte du masque</a:t>
            </a:r>
          </a:p>
        </p:txBody>
      </p:sp>
      <p:sp>
        <p:nvSpPr>
          <p:cNvPr id="5" name="Text Box 3">
            <a:extLst>
              <a:ext uri="{FF2B5EF4-FFF2-40B4-BE49-F238E27FC236}">
                <a16:creationId xmlns:a16="http://schemas.microsoft.com/office/drawing/2014/main" id="{2BC2F093-A169-8705-9BB7-022E1C87CA20}"/>
              </a:ext>
            </a:extLst>
          </p:cNvPr>
          <p:cNvSpPr txBox="1">
            <a:spLocks noGrp="1" noChangeArrowheads="1"/>
          </p:cNvSpPr>
          <p:nvPr>
            <p:ph type="sldNum" sz="quarter" idx="10"/>
          </p:nvPr>
        </p:nvSpPr>
        <p:spPr>
          <a:ln/>
        </p:spPr>
        <p:txBody>
          <a:bodyPr/>
          <a:lstStyle>
            <a:lvl1pPr>
              <a:defRPr/>
            </a:lvl1pPr>
          </a:lstStyle>
          <a:p>
            <a:fld id="{BC02F24F-3F9C-C54F-BC61-1939968C2229}" type="slidenum">
              <a:rPr lang="en-US" altLang="en-US"/>
              <a:pPr/>
              <a:t>‹#›</a:t>
            </a:fld>
            <a:endParaRPr lang="en-US" altLang="en-US"/>
          </a:p>
        </p:txBody>
      </p:sp>
    </p:spTree>
    <p:extLst>
      <p:ext uri="{BB962C8B-B14F-4D97-AF65-F5344CB8AC3E}">
        <p14:creationId xmlns:p14="http://schemas.microsoft.com/office/powerpoint/2010/main" val="8780587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932075" y="29955967"/>
            <a:ext cx="18160365" cy="3536468"/>
          </a:xfrm>
        </p:spPr>
        <p:txBody>
          <a:bodyPr anchor="b"/>
          <a:lstStyle>
            <a:lvl1pPr algn="l">
              <a:defRPr sz="2500" b="1"/>
            </a:lvl1pPr>
          </a:lstStyle>
          <a:p>
            <a:r>
              <a:rPr lang="fr-FR"/>
              <a:t>Cliquez pour modifier le style du titre</a:t>
            </a:r>
          </a:p>
        </p:txBody>
      </p:sp>
      <p:sp>
        <p:nvSpPr>
          <p:cNvPr id="3" name="Espace réservé pour une image  2"/>
          <p:cNvSpPr>
            <a:spLocks noGrp="1"/>
          </p:cNvSpPr>
          <p:nvPr>
            <p:ph type="pic" idx="1"/>
          </p:nvPr>
        </p:nvSpPr>
        <p:spPr>
          <a:xfrm>
            <a:off x="5932075" y="3823254"/>
            <a:ext cx="18160365" cy="25676543"/>
          </a:xfrm>
        </p:spPr>
        <p:txBody>
          <a:bodyPr/>
          <a:lstStyle>
            <a:lvl1pPr marL="0" indent="0">
              <a:buNone/>
              <a:defRPr sz="3900"/>
            </a:lvl1pPr>
            <a:lvl2pPr marL="569117" indent="0">
              <a:buNone/>
              <a:defRPr sz="3500"/>
            </a:lvl2pPr>
            <a:lvl3pPr marL="1138234" indent="0">
              <a:buNone/>
              <a:defRPr sz="3000"/>
            </a:lvl3pPr>
            <a:lvl4pPr marL="1707351" indent="0">
              <a:buNone/>
              <a:defRPr sz="2500"/>
            </a:lvl4pPr>
            <a:lvl5pPr marL="2276467" indent="0">
              <a:buNone/>
              <a:defRPr sz="2500"/>
            </a:lvl5pPr>
            <a:lvl6pPr marL="2845584" indent="0">
              <a:buNone/>
              <a:defRPr sz="2500"/>
            </a:lvl6pPr>
            <a:lvl7pPr marL="3414701" indent="0">
              <a:buNone/>
              <a:defRPr sz="2500"/>
            </a:lvl7pPr>
            <a:lvl8pPr marL="3983818" indent="0">
              <a:buNone/>
              <a:defRPr sz="2500"/>
            </a:lvl8pPr>
            <a:lvl9pPr marL="4552935" indent="0">
              <a:buNone/>
              <a:defRPr sz="2500"/>
            </a:lvl9pPr>
          </a:lstStyle>
          <a:p>
            <a:pPr lvl="0"/>
            <a:endParaRPr lang="fr-FR" noProof="0">
              <a:sym typeface="Times New Roman" charset="0"/>
            </a:endParaRPr>
          </a:p>
        </p:txBody>
      </p:sp>
      <p:sp>
        <p:nvSpPr>
          <p:cNvPr id="4" name="Espace réservé du texte 3"/>
          <p:cNvSpPr>
            <a:spLocks noGrp="1"/>
          </p:cNvSpPr>
          <p:nvPr>
            <p:ph type="body" sz="half" idx="2"/>
          </p:nvPr>
        </p:nvSpPr>
        <p:spPr>
          <a:xfrm>
            <a:off x="5932075" y="33492441"/>
            <a:ext cx="18160365" cy="5022379"/>
          </a:xfrm>
        </p:spPr>
        <p:txBody>
          <a:bodyPr/>
          <a:lstStyle>
            <a:lvl1pPr marL="0" indent="0">
              <a:buNone/>
              <a:defRPr sz="1700"/>
            </a:lvl1pPr>
            <a:lvl2pPr marL="569117" indent="0">
              <a:buNone/>
              <a:defRPr sz="1600"/>
            </a:lvl2pPr>
            <a:lvl3pPr marL="1138234" indent="0">
              <a:buNone/>
              <a:defRPr sz="1200"/>
            </a:lvl3pPr>
            <a:lvl4pPr marL="1707351" indent="0">
              <a:buNone/>
              <a:defRPr sz="1100"/>
            </a:lvl4pPr>
            <a:lvl5pPr marL="2276467" indent="0">
              <a:buNone/>
              <a:defRPr sz="1100"/>
            </a:lvl5pPr>
            <a:lvl6pPr marL="2845584" indent="0">
              <a:buNone/>
              <a:defRPr sz="1100"/>
            </a:lvl6pPr>
            <a:lvl7pPr marL="3414701" indent="0">
              <a:buNone/>
              <a:defRPr sz="1100"/>
            </a:lvl7pPr>
            <a:lvl8pPr marL="3983818" indent="0">
              <a:buNone/>
              <a:defRPr sz="1100"/>
            </a:lvl8pPr>
            <a:lvl9pPr marL="4552935" indent="0">
              <a:buNone/>
              <a:defRPr sz="1100"/>
            </a:lvl9pPr>
          </a:lstStyle>
          <a:p>
            <a:pPr lvl="0"/>
            <a:r>
              <a:rPr lang="fr-FR"/>
              <a:t>Cliquez pour modifier les styles du texte du masque</a:t>
            </a:r>
          </a:p>
        </p:txBody>
      </p:sp>
      <p:sp>
        <p:nvSpPr>
          <p:cNvPr id="5" name="Text Box 3">
            <a:extLst>
              <a:ext uri="{FF2B5EF4-FFF2-40B4-BE49-F238E27FC236}">
                <a16:creationId xmlns:a16="http://schemas.microsoft.com/office/drawing/2014/main" id="{E907B6DA-784F-CF94-C7E0-3A27F4F0BAF3}"/>
              </a:ext>
            </a:extLst>
          </p:cNvPr>
          <p:cNvSpPr txBox="1">
            <a:spLocks noGrp="1" noChangeArrowheads="1"/>
          </p:cNvSpPr>
          <p:nvPr>
            <p:ph type="sldNum" sz="quarter" idx="10"/>
          </p:nvPr>
        </p:nvSpPr>
        <p:spPr>
          <a:ln/>
        </p:spPr>
        <p:txBody>
          <a:bodyPr/>
          <a:lstStyle>
            <a:lvl1pPr>
              <a:defRPr/>
            </a:lvl1pPr>
          </a:lstStyle>
          <a:p>
            <a:fld id="{48835D66-8A3E-C746-99CC-2CF99FC4371C}" type="slidenum">
              <a:rPr lang="en-US" altLang="en-US"/>
              <a:pPr/>
              <a:t>‹#›</a:t>
            </a:fld>
            <a:endParaRPr lang="en-US" altLang="en-US"/>
          </a:p>
        </p:txBody>
      </p:sp>
    </p:spTree>
    <p:extLst>
      <p:ext uri="{BB962C8B-B14F-4D97-AF65-F5344CB8AC3E}">
        <p14:creationId xmlns:p14="http://schemas.microsoft.com/office/powerpoint/2010/main" val="28820249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8B917E87-713F-85AD-F1F0-E0134F19E167}"/>
              </a:ext>
            </a:extLst>
          </p:cNvPr>
          <p:cNvSpPr>
            <a:spLocks noGrp="1" noChangeArrowheads="1"/>
          </p:cNvSpPr>
          <p:nvPr>
            <p:ph type="title"/>
          </p:nvPr>
        </p:nvSpPr>
        <p:spPr bwMode="auto">
          <a:xfrm>
            <a:off x="2271713" y="2376488"/>
            <a:ext cx="25723850" cy="998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268750" tIns="268750" rIns="541597" bIns="268750" numCol="1" anchor="ctr" anchorCtr="0" compatLnSpc="1">
            <a:prstTxWarp prst="textNoShape">
              <a:avLst/>
            </a:prstTxWarp>
          </a:bodyPr>
          <a:lstStyle/>
          <a:p>
            <a:pPr lvl="0"/>
            <a:r>
              <a:rPr lang="en-US" altLang="en-US">
                <a:sym typeface="Times New Roman" panose="02020603050405020304" pitchFamily="18" charset="0"/>
              </a:rPr>
              <a:t>Click to edit Master title style</a:t>
            </a:r>
          </a:p>
        </p:txBody>
      </p:sp>
      <p:sp>
        <p:nvSpPr>
          <p:cNvPr id="1027" name="Rectangle 2">
            <a:extLst>
              <a:ext uri="{FF2B5EF4-FFF2-40B4-BE49-F238E27FC236}">
                <a16:creationId xmlns:a16="http://schemas.microsoft.com/office/drawing/2014/main" id="{A40FD465-0C88-702F-2DF0-C67F193240AC}"/>
              </a:ext>
            </a:extLst>
          </p:cNvPr>
          <p:cNvSpPr>
            <a:spLocks noGrp="1" noChangeArrowheads="1"/>
          </p:cNvSpPr>
          <p:nvPr>
            <p:ph type="body" idx="1"/>
          </p:nvPr>
        </p:nvSpPr>
        <p:spPr bwMode="auto">
          <a:xfrm>
            <a:off x="2271713" y="12360275"/>
            <a:ext cx="25723850" cy="304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268750" tIns="268750" rIns="541597" bIns="268750" numCol="1" anchor="t" anchorCtr="0" compatLnSpc="1">
            <a:prstTxWarp prst="textNoShape">
              <a:avLst/>
            </a:prstTxWarp>
          </a:bodyPr>
          <a:lstStyle/>
          <a:p>
            <a:pPr lvl="0"/>
            <a:r>
              <a:rPr lang="en-US" altLang="en-US">
                <a:sym typeface="Times New Roman" panose="02020603050405020304" pitchFamily="18" charset="0"/>
              </a:rPr>
              <a:t>Click to edit Master text styles</a:t>
            </a:r>
          </a:p>
          <a:p>
            <a:pPr lvl="1"/>
            <a:r>
              <a:rPr lang="en-US" altLang="en-US">
                <a:sym typeface="Times New Roman" panose="02020603050405020304" pitchFamily="18" charset="0"/>
              </a:rPr>
              <a:t>Second level</a:t>
            </a:r>
          </a:p>
          <a:p>
            <a:pPr lvl="2"/>
            <a:r>
              <a:rPr lang="en-US" altLang="en-US">
                <a:sym typeface="Times New Roman" panose="02020603050405020304" pitchFamily="18" charset="0"/>
              </a:rPr>
              <a:t>Third level</a:t>
            </a:r>
          </a:p>
          <a:p>
            <a:pPr lvl="3"/>
            <a:r>
              <a:rPr lang="en-US" altLang="en-US">
                <a:sym typeface="Times New Roman" panose="02020603050405020304" pitchFamily="18" charset="0"/>
              </a:rPr>
              <a:t>Fourth level</a:t>
            </a:r>
          </a:p>
          <a:p>
            <a:pPr lvl="4"/>
            <a:r>
              <a:rPr lang="en-US" altLang="en-US">
                <a:sym typeface="Times New Roman" panose="02020603050405020304" pitchFamily="18" charset="0"/>
              </a:rPr>
              <a:t>Fifth level</a:t>
            </a:r>
          </a:p>
        </p:txBody>
      </p:sp>
      <p:sp>
        <p:nvSpPr>
          <p:cNvPr id="2" name="Text Box 3">
            <a:extLst>
              <a:ext uri="{FF2B5EF4-FFF2-40B4-BE49-F238E27FC236}">
                <a16:creationId xmlns:a16="http://schemas.microsoft.com/office/drawing/2014/main" id="{69EC04D7-D7B8-4BCF-8440-EEAD6079EACD}"/>
              </a:ext>
            </a:extLst>
          </p:cNvPr>
          <p:cNvSpPr txBox="1">
            <a:spLocks noGrp="1" noChangeArrowheads="1"/>
          </p:cNvSpPr>
          <p:nvPr>
            <p:ph type="sldNum" sz="quarter" idx="4"/>
          </p:nvPr>
        </p:nvSpPr>
        <p:spPr bwMode="auto">
          <a:xfrm>
            <a:off x="24195088" y="38992175"/>
            <a:ext cx="1298575" cy="1306513"/>
          </a:xfrm>
          <a:prstGeom prst="rect">
            <a:avLst/>
          </a:prstGeom>
          <a:noFill/>
          <a:ln w="12700">
            <a:noFill/>
            <a:miter lim="800000"/>
            <a:headEnd/>
            <a:tailEnd/>
          </a:ln>
          <a:effectLst/>
        </p:spPr>
        <p:txBody>
          <a:bodyPr vert="horz" wrap="none" lIns="113823" tIns="56912" rIns="113823" bIns="56912" numCol="1" anchor="t" anchorCtr="0" compatLnSpc="1">
            <a:prstTxWarp prst="textNoShape">
              <a:avLst/>
            </a:prstTxWarp>
          </a:bodyPr>
          <a:lstStyle>
            <a:lvl1pPr algn="ctr">
              <a:defRPr sz="8500">
                <a:solidFill>
                  <a:schemeClr val="tx1"/>
                </a:solidFill>
              </a:defRPr>
            </a:lvl1pPr>
          </a:lstStyle>
          <a:p>
            <a:fld id="{74648B72-A9EC-464F-9F3E-FD03AD0E7B9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175" indent="-3175" algn="ctr" rtl="0" eaLnBrk="0" fontAlgn="base" hangingPunct="0">
        <a:spcBef>
          <a:spcPct val="0"/>
        </a:spcBef>
        <a:spcAft>
          <a:spcPct val="0"/>
        </a:spcAft>
        <a:defRPr sz="26000">
          <a:solidFill>
            <a:schemeClr val="tx1"/>
          </a:solidFill>
          <a:latin typeface="+mj-lt"/>
          <a:ea typeface="+mj-ea"/>
          <a:cs typeface="+mj-cs"/>
          <a:sym typeface="Times New Roman" panose="02020603050405020304" pitchFamily="18" charset="0"/>
        </a:defRPr>
      </a:lvl1pPr>
      <a:lvl2pPr marL="3175" indent="-3175" algn="ctr" rtl="0" eaLnBrk="0" fontAlgn="base" hangingPunct="0">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panose="02020603050405020304" pitchFamily="18" charset="0"/>
        </a:defRPr>
      </a:lvl2pPr>
      <a:lvl3pPr marL="3175" indent="-3175" algn="ctr" rtl="0" eaLnBrk="0" fontAlgn="base" hangingPunct="0">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panose="02020603050405020304" pitchFamily="18" charset="0"/>
        </a:defRPr>
      </a:lvl3pPr>
      <a:lvl4pPr marL="3175" indent="-3175" algn="ctr" rtl="0" eaLnBrk="0" fontAlgn="base" hangingPunct="0">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panose="02020603050405020304" pitchFamily="18" charset="0"/>
        </a:defRPr>
      </a:lvl4pPr>
      <a:lvl5pPr marL="3175" indent="-3175" algn="ctr" rtl="0" eaLnBrk="0" fontAlgn="base" hangingPunct="0">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panose="02020603050405020304" pitchFamily="18" charset="0"/>
        </a:defRPr>
      </a:lvl5pPr>
      <a:lvl6pPr marL="573069" algn="ctr" rtl="0" fontAlgn="base">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charset="0"/>
        </a:defRPr>
      </a:lvl6pPr>
      <a:lvl7pPr marL="1142186" algn="ctr" rtl="0" fontAlgn="base">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charset="0"/>
        </a:defRPr>
      </a:lvl7pPr>
      <a:lvl8pPr marL="1711303" algn="ctr" rtl="0" fontAlgn="base">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charset="0"/>
        </a:defRPr>
      </a:lvl8pPr>
      <a:lvl9pPr marL="2280419" algn="ctr" rtl="0" fontAlgn="base">
        <a:spcBef>
          <a:spcPct val="0"/>
        </a:spcBef>
        <a:spcAft>
          <a:spcPct val="0"/>
        </a:spcAft>
        <a:defRPr sz="26000">
          <a:solidFill>
            <a:schemeClr val="tx1"/>
          </a:solidFill>
          <a:latin typeface="Times New Roman" charset="0"/>
          <a:ea typeface="ヒラギノ明朝 ProN W3" charset="0"/>
          <a:cs typeface="ヒラギノ明朝 ProN W3" charset="0"/>
          <a:sym typeface="Times New Roman" charset="0"/>
        </a:defRPr>
      </a:lvl9pPr>
    </p:titleStyle>
    <p:bodyStyle>
      <a:lvl1pPr marL="2038350" indent="-2035175" algn="l" rtl="0" eaLnBrk="0" fontAlgn="base" hangingPunct="0">
        <a:spcBef>
          <a:spcPts val="4363"/>
        </a:spcBef>
        <a:spcAft>
          <a:spcPct val="0"/>
        </a:spcAft>
        <a:buSzPct val="100000"/>
        <a:buFont typeface="Times New Roman" panose="02020603050405020304" pitchFamily="18" charset="0"/>
        <a:buChar char="•"/>
        <a:defRPr sz="19000">
          <a:solidFill>
            <a:schemeClr val="tx1"/>
          </a:solidFill>
          <a:latin typeface="+mn-lt"/>
          <a:ea typeface="+mn-ea"/>
          <a:cs typeface="+mn-cs"/>
          <a:sym typeface="Times New Roman" panose="02020603050405020304" pitchFamily="18" charset="0"/>
        </a:defRPr>
      </a:lvl1pPr>
      <a:lvl2pPr marL="4405313" indent="-1692275" algn="l" rtl="0" eaLnBrk="0" fontAlgn="base" hangingPunct="0">
        <a:spcBef>
          <a:spcPts val="3863"/>
        </a:spcBef>
        <a:spcAft>
          <a:spcPct val="0"/>
        </a:spcAft>
        <a:buSzPct val="100000"/>
        <a:buFont typeface="Times New Roman" panose="02020603050405020304" pitchFamily="18" charset="0"/>
        <a:buChar char="–"/>
        <a:defRPr sz="16600">
          <a:solidFill>
            <a:schemeClr val="tx1"/>
          </a:solidFill>
          <a:latin typeface="+mn-lt"/>
          <a:ea typeface="+mn-ea"/>
          <a:cs typeface="+mn-cs"/>
          <a:sym typeface="Times New Roman" panose="02020603050405020304" pitchFamily="18" charset="0"/>
        </a:defRPr>
      </a:lvl2pPr>
      <a:lvl3pPr marL="6773863" indent="-1349375" algn="l" rtl="0" eaLnBrk="0" fontAlgn="base" hangingPunct="0">
        <a:spcBef>
          <a:spcPts val="3238"/>
        </a:spcBef>
        <a:spcAft>
          <a:spcPct val="0"/>
        </a:spcAft>
        <a:buSzPct val="100000"/>
        <a:buFont typeface="Times New Roman" panose="02020603050405020304" pitchFamily="18" charset="0"/>
        <a:buChar char="•"/>
        <a:defRPr sz="14100">
          <a:solidFill>
            <a:schemeClr val="tx1"/>
          </a:solidFill>
          <a:latin typeface="+mn-lt"/>
          <a:ea typeface="+mn-ea"/>
          <a:cs typeface="+mn-cs"/>
          <a:sym typeface="Times New Roman" panose="02020603050405020304" pitchFamily="18" charset="0"/>
        </a:defRPr>
      </a:lvl3pPr>
      <a:lvl4pPr marL="9483725" indent="-1350963" algn="l" rtl="0" eaLnBrk="0" fontAlgn="base" hangingPunct="0">
        <a:spcBef>
          <a:spcPts val="2738"/>
        </a:spcBef>
        <a:spcAft>
          <a:spcPct val="0"/>
        </a:spcAft>
        <a:buSzPct val="100000"/>
        <a:buFont typeface="Times New Roman" panose="02020603050405020304" pitchFamily="18" charset="0"/>
        <a:buChar char="–"/>
        <a:defRPr sz="12100">
          <a:solidFill>
            <a:schemeClr val="tx1"/>
          </a:solidFill>
          <a:latin typeface="+mn-lt"/>
          <a:ea typeface="+mn-ea"/>
          <a:cs typeface="+mn-cs"/>
          <a:sym typeface="Times New Roman" panose="02020603050405020304" pitchFamily="18" charset="0"/>
        </a:defRPr>
      </a:lvl4pPr>
      <a:lvl5pPr marL="12193588" indent="-1349375" algn="l" rtl="0" eaLnBrk="0" fontAlgn="base" hangingPunct="0">
        <a:spcBef>
          <a:spcPts val="2738"/>
        </a:spcBef>
        <a:spcAft>
          <a:spcPct val="0"/>
        </a:spcAft>
        <a:buSzPct val="100000"/>
        <a:buFont typeface="Times New Roman" panose="02020603050405020304" pitchFamily="18" charset="0"/>
        <a:buChar char="»"/>
        <a:defRPr sz="12100">
          <a:solidFill>
            <a:schemeClr val="tx1"/>
          </a:solidFill>
          <a:latin typeface="+mn-lt"/>
          <a:ea typeface="+mn-ea"/>
          <a:cs typeface="+mn-cs"/>
          <a:sym typeface="Times New Roman" panose="02020603050405020304" pitchFamily="18" charset="0"/>
        </a:defRPr>
      </a:lvl5pPr>
      <a:lvl6pPr marL="12763631" indent="-1349677" algn="l" rtl="0" fontAlgn="base">
        <a:spcBef>
          <a:spcPts val="2739"/>
        </a:spcBef>
        <a:spcAft>
          <a:spcPct val="0"/>
        </a:spcAft>
        <a:buSzPct val="100000"/>
        <a:buFont typeface="Times New Roman" charset="0"/>
        <a:buChar char="»"/>
        <a:defRPr sz="12100">
          <a:solidFill>
            <a:schemeClr val="tx1"/>
          </a:solidFill>
          <a:latin typeface="+mn-lt"/>
          <a:ea typeface="+mn-ea"/>
          <a:cs typeface="+mn-cs"/>
          <a:sym typeface="Times New Roman" charset="0"/>
        </a:defRPr>
      </a:lvl6pPr>
      <a:lvl7pPr marL="13332748" indent="-1349677" algn="l" rtl="0" fontAlgn="base">
        <a:spcBef>
          <a:spcPts val="2739"/>
        </a:spcBef>
        <a:spcAft>
          <a:spcPct val="0"/>
        </a:spcAft>
        <a:buSzPct val="100000"/>
        <a:buFont typeface="Times New Roman" charset="0"/>
        <a:buChar char="»"/>
        <a:defRPr sz="12100">
          <a:solidFill>
            <a:schemeClr val="tx1"/>
          </a:solidFill>
          <a:latin typeface="+mn-lt"/>
          <a:ea typeface="+mn-ea"/>
          <a:cs typeface="+mn-cs"/>
          <a:sym typeface="Times New Roman" charset="0"/>
        </a:defRPr>
      </a:lvl7pPr>
      <a:lvl8pPr marL="13901864" indent="-1349677" algn="l" rtl="0" fontAlgn="base">
        <a:spcBef>
          <a:spcPts val="2739"/>
        </a:spcBef>
        <a:spcAft>
          <a:spcPct val="0"/>
        </a:spcAft>
        <a:buSzPct val="100000"/>
        <a:buFont typeface="Times New Roman" charset="0"/>
        <a:buChar char="»"/>
        <a:defRPr sz="12100">
          <a:solidFill>
            <a:schemeClr val="tx1"/>
          </a:solidFill>
          <a:latin typeface="+mn-lt"/>
          <a:ea typeface="+mn-ea"/>
          <a:cs typeface="+mn-cs"/>
          <a:sym typeface="Times New Roman" charset="0"/>
        </a:defRPr>
      </a:lvl8pPr>
      <a:lvl9pPr marL="14470982" indent="-1349677" algn="l" rtl="0" fontAlgn="base">
        <a:spcBef>
          <a:spcPts val="2739"/>
        </a:spcBef>
        <a:spcAft>
          <a:spcPct val="0"/>
        </a:spcAft>
        <a:buSzPct val="100000"/>
        <a:buFont typeface="Times New Roman" charset="0"/>
        <a:buChar char="»"/>
        <a:defRPr sz="12100">
          <a:solidFill>
            <a:schemeClr val="tx1"/>
          </a:solidFill>
          <a:latin typeface="+mn-lt"/>
          <a:ea typeface="+mn-ea"/>
          <a:cs typeface="+mn-cs"/>
          <a:sym typeface="Times New Roman" charset="0"/>
        </a:defRPr>
      </a:lvl9pPr>
    </p:bodyStyle>
    <p:otherStyle>
      <a:defPPr>
        <a:defRPr lang="fr-FR"/>
      </a:defPPr>
      <a:lvl1pPr marL="0" algn="l" defTabSz="1138234" rtl="0" eaLnBrk="1" latinLnBrk="0" hangingPunct="1">
        <a:defRPr sz="2300" kern="1200">
          <a:solidFill>
            <a:schemeClr val="tx1"/>
          </a:solidFill>
          <a:latin typeface="+mn-lt"/>
          <a:ea typeface="+mn-ea"/>
          <a:cs typeface="+mn-cs"/>
        </a:defRPr>
      </a:lvl1pPr>
      <a:lvl2pPr marL="569117" algn="l" defTabSz="1138234" rtl="0" eaLnBrk="1" latinLnBrk="0" hangingPunct="1">
        <a:defRPr sz="2300" kern="1200">
          <a:solidFill>
            <a:schemeClr val="tx1"/>
          </a:solidFill>
          <a:latin typeface="+mn-lt"/>
          <a:ea typeface="+mn-ea"/>
          <a:cs typeface="+mn-cs"/>
        </a:defRPr>
      </a:lvl2pPr>
      <a:lvl3pPr marL="1138234" algn="l" defTabSz="1138234" rtl="0" eaLnBrk="1" latinLnBrk="0" hangingPunct="1">
        <a:defRPr sz="2300" kern="1200">
          <a:solidFill>
            <a:schemeClr val="tx1"/>
          </a:solidFill>
          <a:latin typeface="+mn-lt"/>
          <a:ea typeface="+mn-ea"/>
          <a:cs typeface="+mn-cs"/>
        </a:defRPr>
      </a:lvl3pPr>
      <a:lvl4pPr marL="1707351" algn="l" defTabSz="1138234" rtl="0" eaLnBrk="1" latinLnBrk="0" hangingPunct="1">
        <a:defRPr sz="2300" kern="1200">
          <a:solidFill>
            <a:schemeClr val="tx1"/>
          </a:solidFill>
          <a:latin typeface="+mn-lt"/>
          <a:ea typeface="+mn-ea"/>
          <a:cs typeface="+mn-cs"/>
        </a:defRPr>
      </a:lvl4pPr>
      <a:lvl5pPr marL="2276467" algn="l" defTabSz="1138234" rtl="0" eaLnBrk="1" latinLnBrk="0" hangingPunct="1">
        <a:defRPr sz="2300" kern="1200">
          <a:solidFill>
            <a:schemeClr val="tx1"/>
          </a:solidFill>
          <a:latin typeface="+mn-lt"/>
          <a:ea typeface="+mn-ea"/>
          <a:cs typeface="+mn-cs"/>
        </a:defRPr>
      </a:lvl5pPr>
      <a:lvl6pPr marL="2845584" algn="l" defTabSz="1138234" rtl="0" eaLnBrk="1" latinLnBrk="0" hangingPunct="1">
        <a:defRPr sz="2300" kern="1200">
          <a:solidFill>
            <a:schemeClr val="tx1"/>
          </a:solidFill>
          <a:latin typeface="+mn-lt"/>
          <a:ea typeface="+mn-ea"/>
          <a:cs typeface="+mn-cs"/>
        </a:defRPr>
      </a:lvl6pPr>
      <a:lvl7pPr marL="3414701" algn="l" defTabSz="1138234" rtl="0" eaLnBrk="1" latinLnBrk="0" hangingPunct="1">
        <a:defRPr sz="2300" kern="1200">
          <a:solidFill>
            <a:schemeClr val="tx1"/>
          </a:solidFill>
          <a:latin typeface="+mn-lt"/>
          <a:ea typeface="+mn-ea"/>
          <a:cs typeface="+mn-cs"/>
        </a:defRPr>
      </a:lvl7pPr>
      <a:lvl8pPr marL="3983818" algn="l" defTabSz="1138234" rtl="0" eaLnBrk="1" latinLnBrk="0" hangingPunct="1">
        <a:defRPr sz="2300" kern="1200">
          <a:solidFill>
            <a:schemeClr val="tx1"/>
          </a:solidFill>
          <a:latin typeface="+mn-lt"/>
          <a:ea typeface="+mn-ea"/>
          <a:cs typeface="+mn-cs"/>
        </a:defRPr>
      </a:lvl8pPr>
      <a:lvl9pPr marL="4552935" algn="l" defTabSz="1138234"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github.com/KataTam/DiagTestCluster" TargetMode="Externa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mailto:tamasi.k@umcg.nl" TargetMode="External"/><Relationship Id="rId12" Type="http://schemas.openxmlformats.org/officeDocument/2006/relationships/image" Target="../media/image8.emf"/><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jpe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gif"/><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blip>
          <a:srcRect/>
          <a:tile tx="0" ty="0" sx="100000" sy="100000" flip="none" algn="tl"/>
        </a:blipFill>
        <a:effectLst/>
      </p:bgPr>
    </p:bg>
    <p:spTree>
      <p:nvGrpSpPr>
        <p:cNvPr id="1" name=""/>
        <p:cNvGrpSpPr/>
        <p:nvPr/>
      </p:nvGrpSpPr>
      <p:grpSpPr>
        <a:xfrm>
          <a:off x="0" y="0"/>
          <a:ext cx="0" cy="0"/>
          <a:chOff x="0" y="0"/>
          <a:chExt cx="0" cy="0"/>
        </a:xfrm>
      </p:grpSpPr>
      <p:pic>
        <p:nvPicPr>
          <p:cNvPr id="26" name="Picture 25" descr="Chart&#10;&#10;Description automatically generated with medium confidence">
            <a:extLst>
              <a:ext uri="{FF2B5EF4-FFF2-40B4-BE49-F238E27FC236}">
                <a16:creationId xmlns:a16="http://schemas.microsoft.com/office/drawing/2014/main" id="{A744BA2E-5336-ED70-DA0D-A7BB56454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3008" y="35741709"/>
            <a:ext cx="5521121" cy="6134579"/>
          </a:xfrm>
          <a:prstGeom prst="rect">
            <a:avLst/>
          </a:prstGeom>
        </p:spPr>
      </p:pic>
      <p:sp>
        <p:nvSpPr>
          <p:cNvPr id="14338" name="AutoShape 9">
            <a:extLst>
              <a:ext uri="{FF2B5EF4-FFF2-40B4-BE49-F238E27FC236}">
                <a16:creationId xmlns:a16="http://schemas.microsoft.com/office/drawing/2014/main" id="{57BFAC0D-D75C-49E1-E382-9E95D5A96E7A}"/>
              </a:ext>
            </a:extLst>
          </p:cNvPr>
          <p:cNvSpPr>
            <a:spLocks/>
          </p:cNvSpPr>
          <p:nvPr/>
        </p:nvSpPr>
        <p:spPr bwMode="auto">
          <a:xfrm>
            <a:off x="731838" y="16219625"/>
            <a:ext cx="28660725" cy="6100562"/>
          </a:xfrm>
          <a:prstGeom prst="roundRect">
            <a:avLst>
              <a:gd name="adj" fmla="val 1694"/>
            </a:avLst>
          </a:prstGeom>
          <a:blipFill dpi="0" rotWithShape="1">
            <a:blip r:embed="rId5">
              <a:alphaModFix amt="0"/>
            </a:blip>
            <a:srcRect/>
            <a:tile tx="0" ty="0" sx="100000" sy="100000" flip="none" algn="tl"/>
          </a:blipFill>
          <a:ln w="88900">
            <a:solidFill>
              <a:srgbClr val="000090"/>
            </a:solidFill>
            <a:round/>
            <a:headEnd/>
            <a:tailEnd/>
          </a:ln>
        </p:spPr>
        <p:txBody>
          <a:bodyPr lIns="0" tIns="0" rIns="49687" bIns="0" anchor="ctr"/>
          <a:lstStyle>
            <a:lvl1pPr marL="49213"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lnSpc>
                <a:spcPct val="120000"/>
              </a:lnSpc>
            </a:pPr>
            <a:endParaRPr lang="en-US" altLang="en-US" sz="4000" dirty="0">
              <a:solidFill>
                <a:srgbClr val="800040"/>
              </a:solidFill>
              <a:latin typeface="Adobe Garamond Pro" panose="02020502060506020403" pitchFamily="18" charset="77"/>
              <a:sym typeface="Helvetica" pitchFamily="2" charset="0"/>
            </a:endParaRPr>
          </a:p>
        </p:txBody>
      </p:sp>
      <p:pic>
        <p:nvPicPr>
          <p:cNvPr id="245" name="Picture 244" descr="Icon&#10;&#10;Description automatically generated">
            <a:extLst>
              <a:ext uri="{FF2B5EF4-FFF2-40B4-BE49-F238E27FC236}">
                <a16:creationId xmlns:a16="http://schemas.microsoft.com/office/drawing/2014/main" id="{020C5491-D7E5-7AC8-9FA9-A0034254CE64}"/>
              </a:ext>
            </a:extLst>
          </p:cNvPr>
          <p:cNvPicPr>
            <a:picLocks noChangeAspect="1"/>
          </p:cNvPicPr>
          <p:nvPr/>
        </p:nvPicPr>
        <p:blipFill>
          <a:blip r:embed="rId6"/>
          <a:stretch>
            <a:fillRect/>
          </a:stretch>
        </p:blipFill>
        <p:spPr>
          <a:xfrm flipH="1">
            <a:off x="2337991" y="8291663"/>
            <a:ext cx="338261" cy="671333"/>
          </a:xfrm>
          <a:prstGeom prst="rect">
            <a:avLst/>
          </a:prstGeom>
        </p:spPr>
      </p:pic>
      <p:sp>
        <p:nvSpPr>
          <p:cNvPr id="14340" name="AutoShape 1">
            <a:extLst>
              <a:ext uri="{FF2B5EF4-FFF2-40B4-BE49-F238E27FC236}">
                <a16:creationId xmlns:a16="http://schemas.microsoft.com/office/drawing/2014/main" id="{010BE745-5F2A-9827-D418-7262F174FFF1}"/>
              </a:ext>
            </a:extLst>
          </p:cNvPr>
          <p:cNvSpPr>
            <a:spLocks/>
          </p:cNvSpPr>
          <p:nvPr/>
        </p:nvSpPr>
        <p:spPr bwMode="auto">
          <a:xfrm>
            <a:off x="803274" y="5843588"/>
            <a:ext cx="13560395" cy="9907386"/>
          </a:xfrm>
          <a:prstGeom prst="roundRect">
            <a:avLst>
              <a:gd name="adj" fmla="val 3806"/>
            </a:avLst>
          </a:prstGeom>
          <a:blipFill dpi="0" rotWithShape="1">
            <a:blip r:embed="rId5">
              <a:alphaModFix amt="0"/>
            </a:blip>
            <a:srcRect/>
            <a:tile tx="0" ty="0" sx="100000" sy="100000" flip="none" algn="tl"/>
          </a:blipFill>
          <a:ln w="88900">
            <a:solidFill>
              <a:srgbClr val="000090"/>
            </a:solidFill>
            <a:round/>
            <a:headEnd/>
            <a:tailEnd/>
          </a:ln>
        </p:spPr>
        <p:txBody>
          <a:bodyPr lIns="0" tIns="0" rIns="569117" bIns="0" anchor="ctr"/>
          <a:lstStyle>
            <a:lvl1pPr marL="319088"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endParaRPr lang="en-US" sz="2400" dirty="0">
              <a:latin typeface="Bembo" panose="02020502050201020203" pitchFamily="18" charset="0"/>
            </a:endParaRPr>
          </a:p>
        </p:txBody>
      </p:sp>
      <p:sp>
        <p:nvSpPr>
          <p:cNvPr id="14341" name="Rectangle 3">
            <a:extLst>
              <a:ext uri="{FF2B5EF4-FFF2-40B4-BE49-F238E27FC236}">
                <a16:creationId xmlns:a16="http://schemas.microsoft.com/office/drawing/2014/main" id="{D62BE345-9731-8C8E-7F2B-AF0F68B2A57F}"/>
              </a:ext>
            </a:extLst>
          </p:cNvPr>
          <p:cNvSpPr>
            <a:spLocks/>
          </p:cNvSpPr>
          <p:nvPr/>
        </p:nvSpPr>
        <p:spPr bwMode="auto">
          <a:xfrm>
            <a:off x="803275" y="3035300"/>
            <a:ext cx="2866072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r>
              <a:rPr lang="en-US" altLang="en-US" sz="4800" dirty="0">
                <a:latin typeface="Adobe Garamond Pro" panose="02020502060506020403" pitchFamily="18" charset="77"/>
              </a:rPr>
              <a:t>Katalin Tamási, PhD and Gerton Lunter, PhD</a:t>
            </a:r>
          </a:p>
          <a:p>
            <a:pPr algn="ctr" eaLnBrk="1" hangingPunct="1"/>
            <a:endParaRPr lang="en-US" altLang="en-US" sz="500" baseline="-25000" dirty="0">
              <a:latin typeface="Adobe Garamond Pro" panose="02020502060506020403" pitchFamily="18" charset="77"/>
            </a:endParaRPr>
          </a:p>
          <a:p>
            <a:pPr algn="ctr" eaLnBrk="1" hangingPunct="1"/>
            <a:r>
              <a:rPr lang="en-US" altLang="en-US" sz="3600" dirty="0">
                <a:latin typeface="Adobe Garamond Pro" panose="02020502060506020403" pitchFamily="18" charset="77"/>
              </a:rPr>
              <a:t>Unit of Medical Statistics and Decision Making</a:t>
            </a:r>
          </a:p>
          <a:p>
            <a:pPr algn="ctr" eaLnBrk="1" hangingPunct="1"/>
            <a:r>
              <a:rPr lang="en-US" altLang="en-US" sz="3600" dirty="0">
                <a:latin typeface="Adobe Garamond Pro" panose="02020502060506020403" pitchFamily="18" charset="77"/>
              </a:rPr>
              <a:t>Department of Epidemiology, University Medical Center Groningen </a:t>
            </a:r>
          </a:p>
          <a:p>
            <a:pPr algn="ctr" eaLnBrk="1" hangingPunct="1"/>
            <a:r>
              <a:rPr lang="en-US" altLang="en-US" sz="3600" dirty="0">
                <a:latin typeface="Adobe Garamond Pro" panose="02020502060506020403" pitchFamily="18" charset="77"/>
                <a:hlinkClick r:id="rId7"/>
              </a:rPr>
              <a:t>tamasi.k@umcg.nl</a:t>
            </a:r>
            <a:r>
              <a:rPr lang="en-US" altLang="en-US" sz="3600" dirty="0">
                <a:latin typeface="Adobe Garamond Pro" panose="02020502060506020403" pitchFamily="18" charset="77"/>
              </a:rPr>
              <a:t>, </a:t>
            </a:r>
            <a:r>
              <a:rPr lang="en-US" altLang="en-US" sz="3600" u="sng" dirty="0">
                <a:solidFill>
                  <a:schemeClr val="accent1">
                    <a:lumMod val="50000"/>
                  </a:schemeClr>
                </a:solidFill>
                <a:latin typeface="Adobe Garamond Pro" panose="02020502060506020403" pitchFamily="18" charset="77"/>
              </a:rPr>
              <a:t>g.a.lunter@umcg.nl </a:t>
            </a:r>
            <a:endParaRPr lang="en-US" altLang="en-US" sz="3600" u="sng" dirty="0">
              <a:solidFill>
                <a:schemeClr val="accent1">
                  <a:lumMod val="50000"/>
                </a:schemeClr>
              </a:solidFill>
              <a:latin typeface="Adobe Garamond Pro" panose="02020502060506020403" pitchFamily="18" charset="77"/>
              <a:sym typeface="Helvetica" pitchFamily="2" charset="0"/>
            </a:endParaRPr>
          </a:p>
        </p:txBody>
      </p:sp>
      <p:sp>
        <p:nvSpPr>
          <p:cNvPr id="14343" name="Rectangle 51">
            <a:extLst>
              <a:ext uri="{FF2B5EF4-FFF2-40B4-BE49-F238E27FC236}">
                <a16:creationId xmlns:a16="http://schemas.microsoft.com/office/drawing/2014/main" id="{900A351E-3C52-78B2-FB63-2CF3101F7E28}"/>
              </a:ext>
            </a:extLst>
          </p:cNvPr>
          <p:cNvSpPr>
            <a:spLocks noChangeArrowheads="1"/>
          </p:cNvSpPr>
          <p:nvPr/>
        </p:nvSpPr>
        <p:spPr bwMode="auto">
          <a:xfrm>
            <a:off x="799159" y="5771383"/>
            <a:ext cx="5333478"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13823" tIns="56912" rIns="113823" bIns="56912">
            <a:spAutoFit/>
          </a:bodyPr>
          <a:lstStyle/>
          <a:p>
            <a:pPr marL="49213" algn="ctr">
              <a:lnSpc>
                <a:spcPct val="120000"/>
              </a:lnSpc>
              <a:defRPr/>
            </a:pPr>
            <a:r>
              <a:rPr lang="en-US" sz="5600" b="1" cap="small" dirty="0">
                <a:solidFill>
                  <a:srgbClr val="000090"/>
                </a:solidFill>
                <a:latin typeface="Adobe Garamond Pro Bold" charset="0"/>
                <a:ea typeface="ヒラギノ明朝 ProN W3" charset="0"/>
                <a:cs typeface="Adobe Garamond Pro Bold" charset="0"/>
                <a:sym typeface="Helvetica" charset="0"/>
              </a:rPr>
              <a:t>Introduction</a:t>
            </a:r>
          </a:p>
        </p:txBody>
      </p:sp>
      <p:sp>
        <p:nvSpPr>
          <p:cNvPr id="14344" name="AutoShape 12">
            <a:extLst>
              <a:ext uri="{FF2B5EF4-FFF2-40B4-BE49-F238E27FC236}">
                <a16:creationId xmlns:a16="http://schemas.microsoft.com/office/drawing/2014/main" id="{69FD6155-4FBE-F1C7-5F8E-FFC4A9829042}"/>
              </a:ext>
            </a:extLst>
          </p:cNvPr>
          <p:cNvSpPr>
            <a:spLocks/>
          </p:cNvSpPr>
          <p:nvPr/>
        </p:nvSpPr>
        <p:spPr bwMode="auto">
          <a:xfrm>
            <a:off x="14989621" y="5843390"/>
            <a:ext cx="14431012" cy="9866313"/>
          </a:xfrm>
          <a:prstGeom prst="roundRect">
            <a:avLst>
              <a:gd name="adj" fmla="val 1583"/>
            </a:avLst>
          </a:prstGeom>
          <a:noFill/>
          <a:ln w="88900">
            <a:solidFill>
              <a:srgbClr val="00009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lnSpc>
                <a:spcPct val="120000"/>
              </a:lnSpc>
            </a:pPr>
            <a:endParaRPr lang="fr-FR" altLang="en-US">
              <a:latin typeface="Adobe Garamond Pro" panose="02020502060506020403" pitchFamily="18" charset="77"/>
            </a:endParaRPr>
          </a:p>
        </p:txBody>
      </p:sp>
      <p:sp>
        <p:nvSpPr>
          <p:cNvPr id="14345" name="Rectangle 27">
            <a:extLst>
              <a:ext uri="{FF2B5EF4-FFF2-40B4-BE49-F238E27FC236}">
                <a16:creationId xmlns:a16="http://schemas.microsoft.com/office/drawing/2014/main" id="{F2F20B41-D221-9F01-1E7B-C2A14E5D4785}"/>
              </a:ext>
            </a:extLst>
          </p:cNvPr>
          <p:cNvSpPr>
            <a:spLocks/>
          </p:cNvSpPr>
          <p:nvPr/>
        </p:nvSpPr>
        <p:spPr bwMode="auto">
          <a:xfrm>
            <a:off x="14989621" y="5771383"/>
            <a:ext cx="6614561" cy="991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49687" bIns="0">
            <a:spAutoFit/>
          </a:bodyPr>
          <a:lstStyle/>
          <a:p>
            <a:pPr marL="49213" algn="ctr">
              <a:lnSpc>
                <a:spcPct val="120000"/>
              </a:lnSpc>
              <a:defRPr/>
            </a:pPr>
            <a:r>
              <a:rPr lang="en-US" sz="5600" b="1" cap="small" dirty="0">
                <a:solidFill>
                  <a:srgbClr val="000090"/>
                </a:solidFill>
                <a:latin typeface="Adobe Garamond Pro Bold" charset="0"/>
                <a:ea typeface="ヒラギノ明朝 ProN W3" charset="0"/>
                <a:cs typeface="Adobe Garamond Pro Bold" charset="0"/>
                <a:sym typeface="Helvetica" charset="0"/>
              </a:rPr>
              <a:t>Take-home message</a:t>
            </a:r>
          </a:p>
        </p:txBody>
      </p:sp>
      <p:sp>
        <p:nvSpPr>
          <p:cNvPr id="14348" name="Rectangle 51">
            <a:extLst>
              <a:ext uri="{FF2B5EF4-FFF2-40B4-BE49-F238E27FC236}">
                <a16:creationId xmlns:a16="http://schemas.microsoft.com/office/drawing/2014/main" id="{487B5733-331A-8876-6D24-F21CABCA8D20}"/>
              </a:ext>
            </a:extLst>
          </p:cNvPr>
          <p:cNvSpPr>
            <a:spLocks noChangeArrowheads="1"/>
          </p:cNvSpPr>
          <p:nvPr/>
        </p:nvSpPr>
        <p:spPr bwMode="auto">
          <a:xfrm>
            <a:off x="686693" y="16212543"/>
            <a:ext cx="3240087" cy="1109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13823" tIns="56912" rIns="113823" bIns="56912">
            <a:spAutoFit/>
          </a:bodyPr>
          <a:lstStyle/>
          <a:p>
            <a:pPr marL="49213" algn="ctr">
              <a:lnSpc>
                <a:spcPct val="120000"/>
              </a:lnSpc>
              <a:defRPr/>
            </a:pPr>
            <a:r>
              <a:rPr lang="en-US" sz="5600" b="1" cap="small" dirty="0">
                <a:solidFill>
                  <a:srgbClr val="000090"/>
                </a:solidFill>
                <a:latin typeface="Adobe Garamond Pro Bold" charset="0"/>
                <a:ea typeface="ヒラギノ明朝 ProN W3" charset="0"/>
                <a:cs typeface="Adobe Garamond Pro Bold" charset="0"/>
                <a:sym typeface="Helvetica" charset="0"/>
              </a:rPr>
              <a:t>Method</a:t>
            </a:r>
          </a:p>
        </p:txBody>
      </p:sp>
      <p:sp>
        <p:nvSpPr>
          <p:cNvPr id="14351" name="Rectangle 149">
            <a:extLst>
              <a:ext uri="{FF2B5EF4-FFF2-40B4-BE49-F238E27FC236}">
                <a16:creationId xmlns:a16="http://schemas.microsoft.com/office/drawing/2014/main" id="{F032E453-46D8-8D0E-CC95-9690BBE75C4A}"/>
              </a:ext>
            </a:extLst>
          </p:cNvPr>
          <p:cNvSpPr>
            <a:spLocks/>
          </p:cNvSpPr>
          <p:nvPr/>
        </p:nvSpPr>
        <p:spPr bwMode="auto">
          <a:xfrm>
            <a:off x="730598" y="22837279"/>
            <a:ext cx="3025775"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49687" bIns="0">
            <a:spAutoFit/>
          </a:bodyPr>
          <a:lstStyle/>
          <a:p>
            <a:pPr marL="49213" algn="ctr">
              <a:lnSpc>
                <a:spcPct val="120000"/>
              </a:lnSpc>
              <a:defRPr/>
            </a:pPr>
            <a:r>
              <a:rPr lang="en-US" sz="5600" b="1" cap="small" dirty="0">
                <a:solidFill>
                  <a:srgbClr val="000090"/>
                </a:solidFill>
                <a:latin typeface="Adobe Garamond Pro Bold" charset="0"/>
                <a:ea typeface="ヒラギノ明朝 ProN W3" charset="0"/>
                <a:cs typeface="Adobe Garamond Pro Bold" charset="0"/>
                <a:sym typeface="Helvetica" charset="0"/>
              </a:rPr>
              <a:t>Results</a:t>
            </a:r>
          </a:p>
        </p:txBody>
      </p:sp>
      <p:sp>
        <p:nvSpPr>
          <p:cNvPr id="14353" name="AutoShape 19">
            <a:extLst>
              <a:ext uri="{FF2B5EF4-FFF2-40B4-BE49-F238E27FC236}">
                <a16:creationId xmlns:a16="http://schemas.microsoft.com/office/drawing/2014/main" id="{4AC16DC7-7739-5732-4237-A8B5FD407987}"/>
              </a:ext>
            </a:extLst>
          </p:cNvPr>
          <p:cNvSpPr>
            <a:spLocks/>
          </p:cNvSpPr>
          <p:nvPr/>
        </p:nvSpPr>
        <p:spPr bwMode="auto">
          <a:xfrm>
            <a:off x="731837" y="35704580"/>
            <a:ext cx="20954528" cy="6214945"/>
          </a:xfrm>
          <a:prstGeom prst="roundRect">
            <a:avLst>
              <a:gd name="adj" fmla="val 3111"/>
            </a:avLst>
          </a:prstGeom>
          <a:blipFill dpi="0" rotWithShape="1">
            <a:blip r:embed="rId5">
              <a:alphaModFix amt="0"/>
            </a:blip>
            <a:srcRect/>
            <a:tile tx="0" ty="0" sx="100000" sy="100000" flip="none" algn="tl"/>
          </a:blipFill>
          <a:ln w="88900">
            <a:solidFill>
              <a:srgbClr val="000090"/>
            </a:solidFill>
            <a:round/>
            <a:headEnd/>
            <a:tailEnd/>
          </a:ln>
        </p:spPr>
        <p:txBody>
          <a:bodyPr lIns="0" tIns="0" rIns="569117" bIns="0" anchor="ctr"/>
          <a:lstStyle>
            <a:lvl1pPr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just" eaLnBrk="1" hangingPunct="1"/>
            <a:endParaRPr lang="en-US" altLang="en-US" sz="5500" dirty="0">
              <a:solidFill>
                <a:srgbClr val="000080"/>
              </a:solidFill>
              <a:latin typeface="Adobe Garamond Pro" panose="02020502060506020403" pitchFamily="18" charset="77"/>
              <a:sym typeface="Helvetica" pitchFamily="2" charset="0"/>
            </a:endParaRPr>
          </a:p>
          <a:p>
            <a:pPr algn="just" eaLnBrk="1" hangingPunct="1"/>
            <a:endParaRPr lang="en-US" altLang="en-US" sz="4500" dirty="0">
              <a:solidFill>
                <a:schemeClr val="tx1"/>
              </a:solidFill>
              <a:latin typeface="Adobe Garamond Pro" panose="02020502060506020403" pitchFamily="18" charset="77"/>
              <a:sym typeface="Helvetica" pitchFamily="2" charset="0"/>
            </a:endParaRPr>
          </a:p>
        </p:txBody>
      </p:sp>
      <p:sp>
        <p:nvSpPr>
          <p:cNvPr id="14354" name="Rectangle 23">
            <a:extLst>
              <a:ext uri="{FF2B5EF4-FFF2-40B4-BE49-F238E27FC236}">
                <a16:creationId xmlns:a16="http://schemas.microsoft.com/office/drawing/2014/main" id="{06111409-F2F9-55AC-A922-581D524E501A}"/>
              </a:ext>
            </a:extLst>
          </p:cNvPr>
          <p:cNvSpPr>
            <a:spLocks/>
          </p:cNvSpPr>
          <p:nvPr/>
        </p:nvSpPr>
        <p:spPr bwMode="auto">
          <a:xfrm>
            <a:off x="709400" y="35657927"/>
            <a:ext cx="4176713" cy="1004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49687" bIns="0">
            <a:spAutoFit/>
          </a:bodyPr>
          <a:lstStyle/>
          <a:p>
            <a:pPr marL="49213" algn="ctr">
              <a:lnSpc>
                <a:spcPct val="120000"/>
              </a:lnSpc>
              <a:defRPr/>
            </a:pPr>
            <a:r>
              <a:rPr lang="en-US" sz="5600" b="1" cap="small" dirty="0">
                <a:solidFill>
                  <a:srgbClr val="000090"/>
                </a:solidFill>
                <a:latin typeface="Adobe Garamond Pro Bold" charset="0"/>
                <a:ea typeface="ヒラギノ明朝 ProN W3" charset="0"/>
                <a:cs typeface="Adobe Garamond Pro Bold" charset="0"/>
                <a:sym typeface="Helvetica" charset="0"/>
              </a:rPr>
              <a:t>Discussion</a:t>
            </a:r>
          </a:p>
        </p:txBody>
      </p:sp>
      <p:sp>
        <p:nvSpPr>
          <p:cNvPr id="14356" name="AutoShape 25">
            <a:extLst>
              <a:ext uri="{FF2B5EF4-FFF2-40B4-BE49-F238E27FC236}">
                <a16:creationId xmlns:a16="http://schemas.microsoft.com/office/drawing/2014/main" id="{391C9F6E-F058-172F-244E-619C6D3554B9}"/>
              </a:ext>
            </a:extLst>
          </p:cNvPr>
          <p:cNvSpPr>
            <a:spLocks/>
          </p:cNvSpPr>
          <p:nvPr/>
        </p:nvSpPr>
        <p:spPr bwMode="auto">
          <a:xfrm>
            <a:off x="22406445" y="35704580"/>
            <a:ext cx="7057555" cy="6214945"/>
          </a:xfrm>
          <a:prstGeom prst="roundRect">
            <a:avLst>
              <a:gd name="adj" fmla="val 1843"/>
            </a:avLst>
          </a:prstGeom>
          <a:blipFill dpi="0" rotWithShape="1">
            <a:blip r:embed="rId5">
              <a:alphaModFix amt="0"/>
            </a:blip>
            <a:srcRect/>
            <a:tile tx="0" ty="0" sx="100000" sy="100000" flip="none" algn="tl"/>
          </a:blipFill>
          <a:ln w="88900">
            <a:solidFill>
              <a:srgbClr val="000090"/>
            </a:solidFill>
            <a:round/>
            <a:headEnd/>
            <a:tailEnd/>
          </a:ln>
        </p:spPr>
        <p:txBody>
          <a:bodyPr lIns="0" tIns="0" rIns="49687" bIns="0" anchor="ctr"/>
          <a:lstStyle>
            <a:lvl1pPr marL="49213"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lnSpc>
                <a:spcPct val="120000"/>
              </a:lnSpc>
            </a:pPr>
            <a:endParaRPr lang="en-US" altLang="en-US" sz="5600" dirty="0">
              <a:solidFill>
                <a:srgbClr val="800000"/>
              </a:solidFill>
              <a:latin typeface="Adobe Garamond Pro" panose="02020502060506020403" pitchFamily="18" charset="77"/>
              <a:sym typeface="Helvetica" pitchFamily="2" charset="0"/>
            </a:endParaRPr>
          </a:p>
        </p:txBody>
      </p:sp>
      <p:sp>
        <p:nvSpPr>
          <p:cNvPr id="14359" name="TextBox 68">
            <a:extLst>
              <a:ext uri="{FF2B5EF4-FFF2-40B4-BE49-F238E27FC236}">
                <a16:creationId xmlns:a16="http://schemas.microsoft.com/office/drawing/2014/main" id="{3268D115-938D-29E7-C597-BC5FEE47E534}"/>
              </a:ext>
            </a:extLst>
          </p:cNvPr>
          <p:cNvSpPr txBox="1">
            <a:spLocks noChangeArrowheads="1"/>
          </p:cNvSpPr>
          <p:nvPr/>
        </p:nvSpPr>
        <p:spPr bwMode="auto">
          <a:xfrm>
            <a:off x="22560019" y="39385178"/>
            <a:ext cx="4375722"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rgbClr val="000000"/>
                </a:solidFill>
                <a:latin typeface="Times New Roman" charset="0"/>
                <a:ea typeface="ヒラギノ明朝 ProN W3" charset="0"/>
                <a:cs typeface="ヒラギノ明朝 ProN W3" charset="0"/>
                <a:sym typeface="Times New Roman" charset="0"/>
              </a:defRPr>
            </a:lvl1pPr>
            <a:lvl2pPr marL="742950" indent="-285750" eaLnBrk="0" hangingPunct="0">
              <a:defRPr sz="5000">
                <a:solidFill>
                  <a:srgbClr val="000000"/>
                </a:solidFill>
                <a:latin typeface="Times New Roman" charset="0"/>
                <a:ea typeface="ヒラギノ明朝 ProN W3" charset="0"/>
                <a:cs typeface="ヒラギノ明朝 ProN W3" charset="0"/>
                <a:sym typeface="Times New Roman" charset="0"/>
              </a:defRPr>
            </a:lvl2pPr>
            <a:lvl3pPr marL="11430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3pPr>
            <a:lvl4pPr marL="16002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4pPr>
            <a:lvl5pPr marL="20574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5pPr>
            <a:lvl6pPr marL="25146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6pPr>
            <a:lvl7pPr marL="29718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7pPr>
            <a:lvl8pPr marL="34290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8pPr>
            <a:lvl9pPr marL="38862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9pPr>
          </a:lstStyle>
          <a:p>
            <a:pPr algn="just" eaLnBrk="1" hangingPunct="1">
              <a:lnSpc>
                <a:spcPct val="110000"/>
              </a:lnSpc>
              <a:defRPr/>
            </a:pPr>
            <a:r>
              <a:rPr lang="en-US" altLang="en-US" sz="2800" dirty="0">
                <a:latin typeface="Adobe Garamond Pro" panose="02020502060506020403" pitchFamily="18" charset="77"/>
              </a:rPr>
              <a:t>More information including the complete R code, graphs, and references can be found at </a:t>
            </a:r>
            <a:r>
              <a:rPr lang="en-US" altLang="en-US" sz="2800" dirty="0">
                <a:latin typeface="Adobe Garamond Pro" panose="02020502060506020403" pitchFamily="18" charset="77"/>
                <a:hlinkClick r:id="rId8"/>
              </a:rPr>
              <a:t>http://github.com/KataTam/</a:t>
            </a:r>
            <a:r>
              <a:rPr lang="en-US" altLang="en-US" sz="2800" dirty="0" err="1">
                <a:latin typeface="Adobe Garamond Pro" panose="02020502060506020403" pitchFamily="18" charset="77"/>
                <a:hlinkClick r:id="rId8"/>
              </a:rPr>
              <a:t>DiagTestCluste</a:t>
            </a:r>
            <a:r>
              <a:rPr lang="en-US" altLang="en-US" sz="2800" dirty="0" err="1">
                <a:latin typeface="Adobe Garamond Pro" panose="02020502060506020403" pitchFamily="18" charset="77"/>
                <a:hlinkClick r:id="rId8"/>
              </a:rPr>
              <a:t>r</a:t>
            </a:r>
            <a:r>
              <a:rPr lang="en-US" altLang="en-US" sz="2800" dirty="0">
                <a:latin typeface="Adobe Garamond Pro" panose="02020502060506020403" pitchFamily="18" charset="77"/>
              </a:rPr>
              <a:t>.</a:t>
            </a:r>
          </a:p>
        </p:txBody>
      </p:sp>
      <p:sp>
        <p:nvSpPr>
          <p:cNvPr id="14360" name="TextBox 115">
            <a:extLst>
              <a:ext uri="{FF2B5EF4-FFF2-40B4-BE49-F238E27FC236}">
                <a16:creationId xmlns:a16="http://schemas.microsoft.com/office/drawing/2014/main" id="{E3EA8A84-54BD-AE4C-4524-8B183689CD8C}"/>
              </a:ext>
            </a:extLst>
          </p:cNvPr>
          <p:cNvSpPr txBox="1">
            <a:spLocks noChangeArrowheads="1"/>
          </p:cNvSpPr>
          <p:nvPr/>
        </p:nvSpPr>
        <p:spPr bwMode="auto">
          <a:xfrm>
            <a:off x="22560019" y="35798719"/>
            <a:ext cx="6903210" cy="938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76106" tIns="38053" rIns="76106" bIns="38053">
            <a:spAutoFit/>
          </a:bodyPr>
          <a:lstStyle>
            <a:lvl1pPr eaLnBrk="0" hangingPunct="0">
              <a:defRPr sz="5000">
                <a:solidFill>
                  <a:srgbClr val="000000"/>
                </a:solidFill>
                <a:latin typeface="Times New Roman" charset="0"/>
                <a:ea typeface="ヒラギノ明朝 ProN W3" charset="0"/>
                <a:cs typeface="ヒラギノ明朝 ProN W3" charset="0"/>
                <a:sym typeface="Times New Roman" charset="0"/>
              </a:defRPr>
            </a:lvl1pPr>
            <a:lvl2pPr marL="742950" indent="-285750" eaLnBrk="0" hangingPunct="0">
              <a:defRPr sz="5000">
                <a:solidFill>
                  <a:srgbClr val="000000"/>
                </a:solidFill>
                <a:latin typeface="Times New Roman" charset="0"/>
                <a:ea typeface="ヒラギノ明朝 ProN W3" charset="0"/>
                <a:cs typeface="ヒラギノ明朝 ProN W3" charset="0"/>
                <a:sym typeface="Times New Roman" charset="0"/>
              </a:defRPr>
            </a:lvl2pPr>
            <a:lvl3pPr marL="11430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3pPr>
            <a:lvl4pPr marL="16002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4pPr>
            <a:lvl5pPr marL="2057400" indent="-228600" eaLnBrk="0" hangingPunct="0">
              <a:defRPr sz="5000">
                <a:solidFill>
                  <a:srgbClr val="000000"/>
                </a:solidFill>
                <a:latin typeface="Times New Roman" charset="0"/>
                <a:ea typeface="ヒラギノ明朝 ProN W3" charset="0"/>
                <a:cs typeface="ヒラギノ明朝 ProN W3" charset="0"/>
                <a:sym typeface="Times New Roman" charset="0"/>
              </a:defRPr>
            </a:lvl5pPr>
            <a:lvl6pPr marL="25146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6pPr>
            <a:lvl7pPr marL="29718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7pPr>
            <a:lvl8pPr marL="34290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8pPr>
            <a:lvl9pPr marL="3886200" indent="-228600" eaLnBrk="0" fontAlgn="base" hangingPunct="0">
              <a:spcBef>
                <a:spcPct val="0"/>
              </a:spcBef>
              <a:spcAft>
                <a:spcPct val="0"/>
              </a:spcAft>
              <a:defRPr sz="5000">
                <a:solidFill>
                  <a:srgbClr val="000000"/>
                </a:solidFill>
                <a:latin typeface="Times New Roman" charset="0"/>
                <a:ea typeface="ヒラギノ明朝 ProN W3" charset="0"/>
                <a:cs typeface="ヒラギノ明朝 ProN W3" charset="0"/>
                <a:sym typeface="Times New Roman" charset="0"/>
              </a:defRPr>
            </a:lvl9pPr>
          </a:lstStyle>
          <a:p>
            <a:pPr eaLnBrk="1" hangingPunct="1">
              <a:defRPr/>
            </a:pPr>
            <a:r>
              <a:rPr lang="en-US" sz="5600" b="1" cap="small" dirty="0">
                <a:solidFill>
                  <a:srgbClr val="000090"/>
                </a:solidFill>
                <a:latin typeface="Adobe Garamond Pro Bold" charset="0"/>
                <a:cs typeface="Adobe Garamond Pro Bold" charset="0"/>
              </a:rPr>
              <a:t>Acknowledgments</a:t>
            </a:r>
          </a:p>
        </p:txBody>
      </p:sp>
      <p:sp>
        <p:nvSpPr>
          <p:cNvPr id="3" name="Rectangle 2">
            <a:extLst>
              <a:ext uri="{FF2B5EF4-FFF2-40B4-BE49-F238E27FC236}">
                <a16:creationId xmlns:a16="http://schemas.microsoft.com/office/drawing/2014/main" id="{ECD7C615-7CAB-949A-63CA-454C847F9001}"/>
              </a:ext>
            </a:extLst>
          </p:cNvPr>
          <p:cNvSpPr>
            <a:spLocks/>
          </p:cNvSpPr>
          <p:nvPr/>
        </p:nvSpPr>
        <p:spPr bwMode="auto">
          <a:xfrm>
            <a:off x="803275" y="442913"/>
            <a:ext cx="28316238"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69117" bIns="0">
            <a:spAutoFit/>
          </a:bodyPr>
          <a:lstStyle>
            <a:lvl1pPr eaLnBrk="0" hangingPunct="0">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r>
              <a:rPr lang="en-US" altLang="en-US" sz="7200" b="1" dirty="0">
                <a:solidFill>
                  <a:srgbClr val="000090"/>
                </a:solidFill>
                <a:latin typeface="Adobe Garamond Pro Bold" panose="02020502060506020403" pitchFamily="18" charset="77"/>
              </a:rPr>
              <a:t>Calculating diagnostic test characteristics in clustered data:</a:t>
            </a:r>
          </a:p>
        </p:txBody>
      </p:sp>
      <p:sp>
        <p:nvSpPr>
          <p:cNvPr id="109" name="Rectangle 2">
            <a:extLst>
              <a:ext uri="{FF2B5EF4-FFF2-40B4-BE49-F238E27FC236}">
                <a16:creationId xmlns:a16="http://schemas.microsoft.com/office/drawing/2014/main" id="{13BB7518-F0A6-86B6-08CD-84BBBD4405B2}"/>
              </a:ext>
            </a:extLst>
          </p:cNvPr>
          <p:cNvSpPr>
            <a:spLocks/>
          </p:cNvSpPr>
          <p:nvPr/>
        </p:nvSpPr>
        <p:spPr bwMode="auto">
          <a:xfrm>
            <a:off x="876300" y="1711325"/>
            <a:ext cx="28316238" cy="87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69117" bIns="0">
            <a:spAutoFit/>
          </a:bodyPr>
          <a:lstStyle/>
          <a:p>
            <a:pPr algn="ctr">
              <a:tabLst>
                <a:tab pos="558800" algn="l"/>
                <a:tab pos="1117600" algn="l"/>
                <a:tab pos="1679575" algn="l"/>
                <a:tab pos="2239963" algn="l"/>
                <a:tab pos="2798763" algn="l"/>
                <a:tab pos="3359150" algn="l"/>
                <a:tab pos="3919538" algn="l"/>
                <a:tab pos="4478338" algn="l"/>
                <a:tab pos="5040313" algn="l"/>
                <a:tab pos="5599113" algn="l"/>
                <a:tab pos="6161088" algn="l"/>
                <a:tab pos="6719888" algn="l"/>
                <a:tab pos="7281863" algn="l"/>
              </a:tabLst>
              <a:defRPr/>
            </a:pPr>
            <a:r>
              <a:rPr lang="en-US" sz="5700" spc="30" dirty="0">
                <a:solidFill>
                  <a:srgbClr val="000090"/>
                </a:solidFill>
                <a:latin typeface="Adobe Garamond Pro" charset="0"/>
                <a:ea typeface="ヒラギノ明朝 ProN W3" charset="0"/>
                <a:cs typeface="Adobe Garamond Pro" charset="0"/>
                <a:sym typeface="Times New Roman" charset="0"/>
              </a:rPr>
              <a:t>A simulation study</a:t>
            </a:r>
          </a:p>
        </p:txBody>
      </p:sp>
      <p:pic>
        <p:nvPicPr>
          <p:cNvPr id="6" name="Picture 5" descr="A picture containing graphical user interface&#10;&#10;Description automatically generated">
            <a:extLst>
              <a:ext uri="{FF2B5EF4-FFF2-40B4-BE49-F238E27FC236}">
                <a16:creationId xmlns:a16="http://schemas.microsoft.com/office/drawing/2014/main" id="{4DFCDD47-8D8C-F8ED-5314-01E73A4F66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274" y="2306213"/>
            <a:ext cx="7571231" cy="2848400"/>
          </a:xfrm>
          <a:prstGeom prst="rect">
            <a:avLst/>
          </a:prstGeom>
        </p:spPr>
      </p:pic>
      <p:pic>
        <p:nvPicPr>
          <p:cNvPr id="8" name="Picture 7">
            <a:extLst>
              <a:ext uri="{FF2B5EF4-FFF2-40B4-BE49-F238E27FC236}">
                <a16:creationId xmlns:a16="http://schemas.microsoft.com/office/drawing/2014/main" id="{6C24B05C-0529-7585-5FDE-FE78000461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766485" y="2314999"/>
            <a:ext cx="6654148" cy="2971937"/>
          </a:xfrm>
          <a:prstGeom prst="rect">
            <a:avLst/>
          </a:prstGeom>
        </p:spPr>
      </p:pic>
      <p:graphicFrame>
        <p:nvGraphicFramePr>
          <p:cNvPr id="10" name="Table 10">
            <a:extLst>
              <a:ext uri="{FF2B5EF4-FFF2-40B4-BE49-F238E27FC236}">
                <a16:creationId xmlns:a16="http://schemas.microsoft.com/office/drawing/2014/main" id="{28A4F14A-2449-EA61-E51D-FBA080826C6B}"/>
              </a:ext>
            </a:extLst>
          </p:cNvPr>
          <p:cNvGraphicFramePr>
            <a:graphicFrameLocks noGrp="1"/>
          </p:cNvGraphicFramePr>
          <p:nvPr>
            <p:extLst>
              <p:ext uri="{D42A27DB-BD31-4B8C-83A1-F6EECF244321}">
                <p14:modId xmlns:p14="http://schemas.microsoft.com/office/powerpoint/2010/main" val="3757143470"/>
              </p:ext>
            </p:extLst>
          </p:nvPr>
        </p:nvGraphicFramePr>
        <p:xfrm>
          <a:off x="10585690" y="17451047"/>
          <a:ext cx="9567865" cy="4524340"/>
        </p:xfrm>
        <a:graphic>
          <a:graphicData uri="http://schemas.openxmlformats.org/drawingml/2006/table">
            <a:tbl>
              <a:tblPr firstRow="1" bandRow="1">
                <a:tableStyleId>{5C22544A-7EE6-4342-B048-85BDC9FD1C3A}</a:tableStyleId>
              </a:tblPr>
              <a:tblGrid>
                <a:gridCol w="4296093">
                  <a:extLst>
                    <a:ext uri="{9D8B030D-6E8A-4147-A177-3AD203B41FA5}">
                      <a16:colId xmlns:a16="http://schemas.microsoft.com/office/drawing/2014/main" val="4286264027"/>
                    </a:ext>
                  </a:extLst>
                </a:gridCol>
                <a:gridCol w="1317943">
                  <a:extLst>
                    <a:ext uri="{9D8B030D-6E8A-4147-A177-3AD203B41FA5}">
                      <a16:colId xmlns:a16="http://schemas.microsoft.com/office/drawing/2014/main" val="3676166917"/>
                    </a:ext>
                  </a:extLst>
                </a:gridCol>
                <a:gridCol w="1317943">
                  <a:extLst>
                    <a:ext uri="{9D8B030D-6E8A-4147-A177-3AD203B41FA5}">
                      <a16:colId xmlns:a16="http://schemas.microsoft.com/office/drawing/2014/main" val="1284836127"/>
                    </a:ext>
                  </a:extLst>
                </a:gridCol>
                <a:gridCol w="1317943">
                  <a:extLst>
                    <a:ext uri="{9D8B030D-6E8A-4147-A177-3AD203B41FA5}">
                      <a16:colId xmlns:a16="http://schemas.microsoft.com/office/drawing/2014/main" val="1782666163"/>
                    </a:ext>
                  </a:extLst>
                </a:gridCol>
                <a:gridCol w="1317943">
                  <a:extLst>
                    <a:ext uri="{9D8B030D-6E8A-4147-A177-3AD203B41FA5}">
                      <a16:colId xmlns:a16="http://schemas.microsoft.com/office/drawing/2014/main" val="497378700"/>
                    </a:ext>
                  </a:extLst>
                </a:gridCol>
              </a:tblGrid>
              <a:tr h="315022">
                <a:tc>
                  <a:txBody>
                    <a:bodyPr/>
                    <a:lstStyle/>
                    <a:p>
                      <a:r>
                        <a:rPr lang="en-US" dirty="0"/>
                        <a:t>Parameters</a:t>
                      </a:r>
                      <a:endParaRPr lang="en-US" dirty="0">
                        <a:latin typeface="Adobe Garamond Pro" panose="02020502060506020403" pitchFamily="18" charset="77"/>
                      </a:endParaRPr>
                    </a:p>
                  </a:txBody>
                  <a:tcPr>
                    <a:solidFill>
                      <a:schemeClr val="accent1">
                        <a:lumMod val="75000"/>
                      </a:schemeClr>
                    </a:solidFill>
                  </a:tcPr>
                </a:tc>
                <a:tc>
                  <a:txBody>
                    <a:bodyPr/>
                    <a:lstStyle/>
                    <a:p>
                      <a:r>
                        <a:rPr lang="en-US" dirty="0"/>
                        <a:t>Config 1</a:t>
                      </a:r>
                      <a:endParaRPr lang="en-US" dirty="0">
                        <a:latin typeface="Adobe Garamond Pro" panose="02020502060506020403" pitchFamily="18" charset="77"/>
                      </a:endParaRPr>
                    </a:p>
                  </a:txBody>
                  <a:tcPr anchor="ctr">
                    <a:solidFill>
                      <a:schemeClr val="accent1">
                        <a:lumMod val="75000"/>
                      </a:schemeClr>
                    </a:solidFill>
                  </a:tcPr>
                </a:tc>
                <a:tc>
                  <a:txBody>
                    <a:bodyPr/>
                    <a:lstStyle/>
                    <a:p>
                      <a:r>
                        <a:rPr lang="en-US" dirty="0"/>
                        <a:t>Config 2</a:t>
                      </a:r>
                      <a:endParaRPr lang="en-US" dirty="0">
                        <a:latin typeface="Adobe Garamond Pro" panose="02020502060506020403" pitchFamily="18" charset="77"/>
                      </a:endParaRPr>
                    </a:p>
                  </a:txBody>
                  <a:tcPr anchor="ctr">
                    <a:solidFill>
                      <a:schemeClr val="accent1">
                        <a:lumMod val="75000"/>
                      </a:schemeClr>
                    </a:solidFill>
                  </a:tcPr>
                </a:tc>
                <a:tc>
                  <a:txBody>
                    <a:bodyPr/>
                    <a:lstStyle/>
                    <a:p>
                      <a:r>
                        <a:rPr lang="en-US" dirty="0"/>
                        <a:t>Config 3</a:t>
                      </a:r>
                      <a:endParaRPr lang="en-US" dirty="0">
                        <a:latin typeface="Adobe Garamond Pro" panose="02020502060506020403" pitchFamily="18" charset="77"/>
                      </a:endParaRPr>
                    </a:p>
                  </a:txBody>
                  <a:tcPr anchor="ctr">
                    <a:solidFill>
                      <a:schemeClr val="accent1">
                        <a:lumMod val="75000"/>
                      </a:schemeClr>
                    </a:solidFill>
                  </a:tcPr>
                </a:tc>
                <a:tc>
                  <a:txBody>
                    <a:bodyPr/>
                    <a:lstStyle/>
                    <a:p>
                      <a:r>
                        <a:rPr lang="en-US" dirty="0"/>
                        <a:t>Config 4</a:t>
                      </a:r>
                      <a:endParaRPr lang="en-US" dirty="0">
                        <a:latin typeface="Adobe Garamond Pro" panose="02020502060506020403" pitchFamily="18" charset="77"/>
                      </a:endParaRPr>
                    </a:p>
                  </a:txBody>
                  <a:tcPr anchor="ctr">
                    <a:solidFill>
                      <a:schemeClr val="accent1">
                        <a:lumMod val="75000"/>
                      </a:schemeClr>
                    </a:solidFill>
                  </a:tcPr>
                </a:tc>
                <a:extLst>
                  <a:ext uri="{0D108BD9-81ED-4DB2-BD59-A6C34878D82A}">
                    <a16:rowId xmlns:a16="http://schemas.microsoft.com/office/drawing/2014/main" val="3189105540"/>
                  </a:ext>
                </a:extLst>
              </a:tr>
              <a:tr h="315022">
                <a:tc>
                  <a:txBody>
                    <a:bodyPr/>
                    <a:lstStyle/>
                    <a:p>
                      <a:r>
                        <a:rPr lang="en-US" dirty="0"/>
                        <a:t>Population size</a:t>
                      </a:r>
                      <a:endParaRPr lang="en-US" dirty="0">
                        <a:latin typeface="Adobe Garamond Pro" panose="02020502060506020403" pitchFamily="18" charset="77"/>
                      </a:endParaRPr>
                    </a:p>
                  </a:txBody>
                  <a:tcPr/>
                </a:tc>
                <a:tc>
                  <a:txBody>
                    <a:bodyPr/>
                    <a:lstStyle/>
                    <a:p>
                      <a:pPr algn="ctr"/>
                      <a:r>
                        <a:rPr lang="en-US" dirty="0"/>
                        <a:t>30</a:t>
                      </a:r>
                      <a:endParaRPr lang="en-US" dirty="0">
                        <a:latin typeface="Adobe Garamond Pro" panose="02020502060506020403" pitchFamily="18" charset="77"/>
                      </a:endParaRPr>
                    </a:p>
                  </a:txBody>
                  <a:tcPr anchor="ctr"/>
                </a:tc>
                <a:tc>
                  <a:txBody>
                    <a:bodyPr/>
                    <a:lstStyle/>
                    <a:p>
                      <a:pPr algn="ctr"/>
                      <a:r>
                        <a:rPr lang="en-US" dirty="0"/>
                        <a:t>60</a:t>
                      </a:r>
                      <a:endParaRPr lang="en-US" dirty="0">
                        <a:latin typeface="Adobe Garamond Pro" panose="02020502060506020403" pitchFamily="18" charset="77"/>
                      </a:endParaRPr>
                    </a:p>
                  </a:txBody>
                  <a:tcPr anchor="ctr"/>
                </a:tc>
                <a:tc>
                  <a:txBody>
                    <a:bodyPr/>
                    <a:lstStyle/>
                    <a:p>
                      <a:pPr algn="ctr"/>
                      <a:r>
                        <a:rPr lang="en-US" dirty="0"/>
                        <a:t>100</a:t>
                      </a:r>
                      <a:endParaRPr lang="en-US" dirty="0">
                        <a:latin typeface="Adobe Garamond Pro" panose="02020502060506020403" pitchFamily="18" charset="77"/>
                      </a:endParaRPr>
                    </a:p>
                  </a:txBody>
                  <a:tcPr anchor="ctr"/>
                </a:tc>
                <a:tc>
                  <a:txBody>
                    <a:bodyPr/>
                    <a:lstStyle/>
                    <a:p>
                      <a:pPr algn="ctr"/>
                      <a:r>
                        <a:rPr lang="en-US" dirty="0"/>
                        <a:t>200</a:t>
                      </a:r>
                      <a:endParaRPr lang="en-US" dirty="0">
                        <a:latin typeface="Adobe Garamond Pro" panose="02020502060506020403" pitchFamily="18" charset="77"/>
                      </a:endParaRPr>
                    </a:p>
                  </a:txBody>
                  <a:tcPr anchor="ctr"/>
                </a:tc>
                <a:extLst>
                  <a:ext uri="{0D108BD9-81ED-4DB2-BD59-A6C34878D82A}">
                    <a16:rowId xmlns:a16="http://schemas.microsoft.com/office/drawing/2014/main" val="71561618"/>
                  </a:ext>
                </a:extLst>
              </a:tr>
              <a:tr h="540050">
                <a:tc>
                  <a:txBody>
                    <a:bodyPr/>
                    <a:lstStyle/>
                    <a:p>
                      <a:r>
                        <a:rPr lang="en-US" dirty="0"/>
                        <a:t>Patient-level disease prevalence</a:t>
                      </a:r>
                      <a:endParaRPr lang="en-US" dirty="0">
                        <a:latin typeface="Adobe Garamond Pro" panose="02020502060506020403" pitchFamily="18" charset="77"/>
                      </a:endParaRPr>
                    </a:p>
                  </a:txBody>
                  <a:tcPr/>
                </a:tc>
                <a:tc>
                  <a:txBody>
                    <a:bodyPr/>
                    <a:lstStyle/>
                    <a:p>
                      <a:pPr algn="ctr"/>
                      <a:r>
                        <a:rPr lang="en-US" dirty="0"/>
                        <a:t>0.1</a:t>
                      </a:r>
                      <a:endParaRPr lang="en-US" dirty="0">
                        <a:latin typeface="Adobe Garamond Pro" panose="02020502060506020403" pitchFamily="18" charset="77"/>
                      </a:endParaRPr>
                    </a:p>
                  </a:txBody>
                  <a:tcPr anchor="ctr"/>
                </a:tc>
                <a:tc>
                  <a:txBody>
                    <a:bodyPr/>
                    <a:lstStyle/>
                    <a:p>
                      <a:pPr algn="ctr"/>
                      <a:r>
                        <a:rPr lang="en-US" dirty="0"/>
                        <a:t>0.2</a:t>
                      </a:r>
                      <a:endParaRPr lang="en-US" dirty="0">
                        <a:latin typeface="Adobe Garamond Pro" panose="02020502060506020403" pitchFamily="18" charset="77"/>
                      </a:endParaRPr>
                    </a:p>
                  </a:txBody>
                  <a:tcPr anchor="ctr"/>
                </a:tc>
                <a:tc>
                  <a:txBody>
                    <a:bodyPr/>
                    <a:lstStyle/>
                    <a:p>
                      <a:pPr algn="ctr"/>
                      <a:r>
                        <a:rPr lang="en-US" dirty="0"/>
                        <a:t>0.4</a:t>
                      </a:r>
                      <a:endParaRPr lang="en-US" dirty="0">
                        <a:latin typeface="Adobe Garamond Pro" panose="02020502060506020403" pitchFamily="18" charset="77"/>
                      </a:endParaRPr>
                    </a:p>
                  </a:txBody>
                  <a:tcPr anchor="ctr"/>
                </a:tc>
                <a:tc>
                  <a:txBody>
                    <a:bodyPr/>
                    <a:lstStyle/>
                    <a:p>
                      <a:pPr algn="ctr"/>
                      <a:r>
                        <a:rPr lang="en-US" dirty="0"/>
                        <a:t>0.5</a:t>
                      </a:r>
                      <a:endParaRPr lang="en-US" dirty="0">
                        <a:latin typeface="Adobe Garamond Pro" panose="02020502060506020403" pitchFamily="18" charset="77"/>
                      </a:endParaRPr>
                    </a:p>
                  </a:txBody>
                  <a:tcPr anchor="ctr"/>
                </a:tc>
                <a:extLst>
                  <a:ext uri="{0D108BD9-81ED-4DB2-BD59-A6C34878D82A}">
                    <a16:rowId xmlns:a16="http://schemas.microsoft.com/office/drawing/2014/main" val="1181244541"/>
                  </a:ext>
                </a:extLst>
              </a:tr>
              <a:tr h="540050">
                <a:tc>
                  <a:txBody>
                    <a:bodyPr/>
                    <a:lstStyle/>
                    <a:p>
                      <a:r>
                        <a:rPr lang="en-US" dirty="0"/>
                        <a:t>Number of specimens per patient</a:t>
                      </a:r>
                      <a:endParaRPr lang="en-US" dirty="0">
                        <a:latin typeface="Adobe Garamond Pro" panose="02020502060506020403" pitchFamily="18" charset="77"/>
                      </a:endParaRPr>
                    </a:p>
                  </a:txBody>
                  <a:tcPr/>
                </a:tc>
                <a:tc>
                  <a:txBody>
                    <a:bodyPr/>
                    <a:lstStyle/>
                    <a:p>
                      <a:pPr algn="ctr"/>
                      <a:r>
                        <a:rPr lang="en-US" dirty="0"/>
                        <a:t>3</a:t>
                      </a:r>
                      <a:endParaRPr lang="en-US" dirty="0">
                        <a:latin typeface="Adobe Garamond Pro" panose="02020502060506020403" pitchFamily="18" charset="77"/>
                      </a:endParaRPr>
                    </a:p>
                  </a:txBody>
                  <a:tcPr anchor="ctr"/>
                </a:tc>
                <a:tc>
                  <a:txBody>
                    <a:bodyPr/>
                    <a:lstStyle/>
                    <a:p>
                      <a:pPr algn="ctr"/>
                      <a:r>
                        <a:rPr lang="en-US" dirty="0"/>
                        <a:t>5</a:t>
                      </a:r>
                      <a:endParaRPr lang="en-US" dirty="0">
                        <a:latin typeface="Adobe Garamond Pro" panose="02020502060506020403" pitchFamily="18" charset="77"/>
                      </a:endParaRPr>
                    </a:p>
                  </a:txBody>
                  <a:tcPr anchor="ctr"/>
                </a:tc>
                <a:tc>
                  <a:txBody>
                    <a:bodyPr/>
                    <a:lstStyle/>
                    <a:p>
                      <a:pPr algn="ctr"/>
                      <a:r>
                        <a:rPr lang="en-US" dirty="0"/>
                        <a:t>10</a:t>
                      </a:r>
                      <a:endParaRPr lang="en-US" dirty="0">
                        <a:latin typeface="Adobe Garamond Pro" panose="02020502060506020403" pitchFamily="18" charset="77"/>
                      </a:endParaRPr>
                    </a:p>
                  </a:txBody>
                  <a:tcPr anchor="ctr"/>
                </a:tc>
                <a:tc>
                  <a:txBody>
                    <a:bodyPr/>
                    <a:lstStyle/>
                    <a:p>
                      <a:pPr algn="ctr"/>
                      <a:r>
                        <a:rPr lang="en-US" dirty="0"/>
                        <a:t>20</a:t>
                      </a:r>
                      <a:endParaRPr lang="en-US" dirty="0">
                        <a:latin typeface="Adobe Garamond Pro" panose="02020502060506020403" pitchFamily="18" charset="77"/>
                      </a:endParaRPr>
                    </a:p>
                  </a:txBody>
                  <a:tcPr anchor="ctr"/>
                </a:tc>
                <a:extLst>
                  <a:ext uri="{0D108BD9-81ED-4DB2-BD59-A6C34878D82A}">
                    <a16:rowId xmlns:a16="http://schemas.microsoft.com/office/drawing/2014/main" val="1167559771"/>
                  </a:ext>
                </a:extLst>
              </a:tr>
              <a:tr h="315022">
                <a:tc>
                  <a:txBody>
                    <a:bodyPr/>
                    <a:lstStyle/>
                    <a:p>
                      <a:r>
                        <a:rPr lang="en-US" dirty="0"/>
                        <a:t>Specimen-level disease prevalence</a:t>
                      </a:r>
                      <a:endParaRPr lang="en-US" dirty="0">
                        <a:latin typeface="Adobe Garamond Pro" panose="02020502060506020403" pitchFamily="18" charset="77"/>
                      </a:endParaRPr>
                    </a:p>
                  </a:txBody>
                  <a:tcPr/>
                </a:tc>
                <a:tc>
                  <a:txBody>
                    <a:bodyPr/>
                    <a:lstStyle/>
                    <a:p>
                      <a:pPr algn="ctr"/>
                      <a:r>
                        <a:rPr lang="en-US" dirty="0"/>
                        <a:t>0.9</a:t>
                      </a:r>
                      <a:endParaRPr lang="en-US" dirty="0">
                        <a:latin typeface="Adobe Garamond Pro" panose="02020502060506020403" pitchFamily="18" charset="77"/>
                      </a:endParaRPr>
                    </a:p>
                  </a:txBody>
                  <a:tcPr anchor="ctr"/>
                </a:tc>
                <a:tc>
                  <a:txBody>
                    <a:bodyPr/>
                    <a:lstStyle/>
                    <a:p>
                      <a:pPr algn="ctr"/>
                      <a:r>
                        <a:rPr lang="en-US" dirty="0"/>
                        <a:t>0.6</a:t>
                      </a:r>
                      <a:endParaRPr lang="en-US" dirty="0">
                        <a:latin typeface="Adobe Garamond Pro" panose="02020502060506020403" pitchFamily="18" charset="77"/>
                      </a:endParaRPr>
                    </a:p>
                  </a:txBody>
                  <a:tcPr anchor="ctr"/>
                </a:tc>
                <a:tc>
                  <a:txBody>
                    <a:bodyPr/>
                    <a:lstStyle/>
                    <a:p>
                      <a:pPr algn="ctr"/>
                      <a:r>
                        <a:rPr lang="en-US" dirty="0"/>
                        <a:t>0.3</a:t>
                      </a:r>
                      <a:endParaRPr lang="en-US" dirty="0">
                        <a:latin typeface="Adobe Garamond Pro" panose="02020502060506020403" pitchFamily="18" charset="77"/>
                      </a:endParaRPr>
                    </a:p>
                  </a:txBody>
                  <a:tcPr anchor="ctr"/>
                </a:tc>
                <a:tc>
                  <a:txBody>
                    <a:bodyPr/>
                    <a:lstStyle/>
                    <a:p>
                      <a:pPr algn="ctr"/>
                      <a:r>
                        <a:rPr lang="en-US" dirty="0"/>
                        <a:t>0.1</a:t>
                      </a:r>
                      <a:endParaRPr lang="en-US" dirty="0">
                        <a:latin typeface="Adobe Garamond Pro" panose="02020502060506020403" pitchFamily="18" charset="77"/>
                      </a:endParaRPr>
                    </a:p>
                  </a:txBody>
                  <a:tcPr anchor="ctr"/>
                </a:tc>
                <a:extLst>
                  <a:ext uri="{0D108BD9-81ED-4DB2-BD59-A6C34878D82A}">
                    <a16:rowId xmlns:a16="http://schemas.microsoft.com/office/drawing/2014/main" val="4092426552"/>
                  </a:ext>
                </a:extLst>
              </a:tr>
              <a:tr h="315022">
                <a:tc>
                  <a:txBody>
                    <a:bodyPr/>
                    <a:lstStyle/>
                    <a:p>
                      <a:r>
                        <a:rPr lang="en-US" dirty="0"/>
                        <a:t>Specimen-level sensitivity </a:t>
                      </a:r>
                      <a:endParaRPr lang="en-US" dirty="0">
                        <a:latin typeface="Adobe Garamond Pro" panose="02020502060506020403" pitchFamily="18" charset="77"/>
                      </a:endParaRPr>
                    </a:p>
                  </a:txBody>
                  <a:tcPr/>
                </a:tc>
                <a:tc>
                  <a:txBody>
                    <a:bodyPr/>
                    <a:lstStyle/>
                    <a:p>
                      <a:pPr algn="ctr"/>
                      <a:r>
                        <a:rPr lang="en-US" dirty="0"/>
                        <a:t>0.6</a:t>
                      </a:r>
                      <a:endParaRPr lang="en-US" dirty="0">
                        <a:latin typeface="Adobe Garamond Pro" panose="02020502060506020403" pitchFamily="18" charset="77"/>
                      </a:endParaRPr>
                    </a:p>
                  </a:txBody>
                  <a:tcPr anchor="ctr"/>
                </a:tc>
                <a:tc>
                  <a:txBody>
                    <a:bodyPr/>
                    <a:lstStyle/>
                    <a:p>
                      <a:pPr algn="ctr"/>
                      <a:r>
                        <a:rPr lang="en-US" dirty="0"/>
                        <a:t>0.8</a:t>
                      </a:r>
                      <a:endParaRPr lang="en-US" dirty="0">
                        <a:latin typeface="Adobe Garamond Pro" panose="02020502060506020403" pitchFamily="18" charset="77"/>
                      </a:endParaRPr>
                    </a:p>
                  </a:txBody>
                  <a:tcPr anchor="ctr"/>
                </a:tc>
                <a:tc>
                  <a:txBody>
                    <a:bodyPr/>
                    <a:lstStyle/>
                    <a:p>
                      <a:pPr algn="ctr"/>
                      <a:r>
                        <a:rPr lang="en-US" dirty="0"/>
                        <a:t>0.9</a:t>
                      </a:r>
                      <a:endParaRPr lang="en-US" dirty="0">
                        <a:latin typeface="Adobe Garamond Pro" panose="02020502060506020403" pitchFamily="18" charset="77"/>
                      </a:endParaRPr>
                    </a:p>
                  </a:txBody>
                  <a:tcPr anchor="ctr"/>
                </a:tc>
                <a:tc>
                  <a:txBody>
                    <a:bodyPr/>
                    <a:lstStyle/>
                    <a:p>
                      <a:pPr algn="ctr"/>
                      <a:r>
                        <a:rPr lang="en-US" dirty="0"/>
                        <a:t>0.95</a:t>
                      </a:r>
                      <a:endParaRPr lang="en-US" dirty="0">
                        <a:latin typeface="Adobe Garamond Pro" panose="02020502060506020403" pitchFamily="18" charset="77"/>
                      </a:endParaRPr>
                    </a:p>
                  </a:txBody>
                  <a:tcPr anchor="ctr"/>
                </a:tc>
                <a:extLst>
                  <a:ext uri="{0D108BD9-81ED-4DB2-BD59-A6C34878D82A}">
                    <a16:rowId xmlns:a16="http://schemas.microsoft.com/office/drawing/2014/main" val="596960606"/>
                  </a:ext>
                </a:extLst>
              </a:tr>
              <a:tr h="315022">
                <a:tc>
                  <a:txBody>
                    <a:bodyPr/>
                    <a:lstStyle/>
                    <a:p>
                      <a:r>
                        <a:rPr lang="en-US" dirty="0"/>
                        <a:t>Specimen-level specificity</a:t>
                      </a:r>
                      <a:endParaRPr lang="en-US" dirty="0">
                        <a:latin typeface="Adobe Garamond Pro" panose="02020502060506020403" pitchFamily="18" charset="77"/>
                      </a:endParaRPr>
                    </a:p>
                  </a:txBody>
                  <a:tcPr/>
                </a:tc>
                <a:tc>
                  <a:txBody>
                    <a:bodyPr/>
                    <a:lstStyle/>
                    <a:p>
                      <a:pPr algn="ctr"/>
                      <a:r>
                        <a:rPr lang="en-US" dirty="0"/>
                        <a:t>0.95</a:t>
                      </a:r>
                      <a:endParaRPr lang="en-US" dirty="0">
                        <a:latin typeface="Adobe Garamond Pro" panose="02020502060506020403" pitchFamily="18" charset="77"/>
                      </a:endParaRPr>
                    </a:p>
                  </a:txBody>
                  <a:tcPr anchor="ctr"/>
                </a:tc>
                <a:tc>
                  <a:txBody>
                    <a:bodyPr/>
                    <a:lstStyle/>
                    <a:p>
                      <a:pPr algn="ctr"/>
                      <a:r>
                        <a:rPr lang="en-US" dirty="0"/>
                        <a:t>0.9</a:t>
                      </a:r>
                      <a:endParaRPr lang="en-US" dirty="0">
                        <a:latin typeface="Adobe Garamond Pro" panose="02020502060506020403" pitchFamily="18" charset="77"/>
                      </a:endParaRPr>
                    </a:p>
                  </a:txBody>
                  <a:tcPr anchor="ctr"/>
                </a:tc>
                <a:tc>
                  <a:txBody>
                    <a:bodyPr/>
                    <a:lstStyle/>
                    <a:p>
                      <a:pPr algn="ctr"/>
                      <a:r>
                        <a:rPr lang="en-US" dirty="0"/>
                        <a:t>0.85</a:t>
                      </a:r>
                      <a:endParaRPr lang="en-US" dirty="0">
                        <a:latin typeface="Adobe Garamond Pro" panose="02020502060506020403" pitchFamily="18" charset="77"/>
                      </a:endParaRPr>
                    </a:p>
                  </a:txBody>
                  <a:tcPr anchor="ctr"/>
                </a:tc>
                <a:tc>
                  <a:txBody>
                    <a:bodyPr/>
                    <a:lstStyle/>
                    <a:p>
                      <a:pPr algn="ctr"/>
                      <a:r>
                        <a:rPr lang="en-US" dirty="0"/>
                        <a:t>0.7</a:t>
                      </a:r>
                      <a:endParaRPr lang="en-US" dirty="0">
                        <a:latin typeface="Adobe Garamond Pro" panose="02020502060506020403" pitchFamily="18" charset="77"/>
                      </a:endParaRPr>
                    </a:p>
                  </a:txBody>
                  <a:tcPr anchor="ctr"/>
                </a:tc>
                <a:extLst>
                  <a:ext uri="{0D108BD9-81ED-4DB2-BD59-A6C34878D82A}">
                    <a16:rowId xmlns:a16="http://schemas.microsoft.com/office/drawing/2014/main" val="1462559864"/>
                  </a:ext>
                </a:extLst>
              </a:tr>
              <a:tr h="315022">
                <a:tc>
                  <a:txBody>
                    <a:bodyPr/>
                    <a:lstStyle/>
                    <a:p>
                      <a:r>
                        <a:rPr lang="en-US" dirty="0"/>
                        <a:t>Number of clusters</a:t>
                      </a:r>
                      <a:endParaRPr lang="en-US" dirty="0">
                        <a:latin typeface="Adobe Garamond Pro" panose="02020502060506020403" pitchFamily="18" charset="77"/>
                      </a:endParaRPr>
                    </a:p>
                  </a:txBody>
                  <a:tcPr/>
                </a:tc>
                <a:tc>
                  <a:txBody>
                    <a:bodyPr/>
                    <a:lstStyle/>
                    <a:p>
                      <a:pPr algn="ctr"/>
                      <a:r>
                        <a:rPr lang="en-US" dirty="0"/>
                        <a:t>20</a:t>
                      </a:r>
                      <a:endParaRPr lang="en-US" dirty="0">
                        <a:latin typeface="Adobe Garamond Pro" panose="02020502060506020403" pitchFamily="18" charset="77"/>
                      </a:endParaRPr>
                    </a:p>
                  </a:txBody>
                  <a:tcPr anchor="ctr"/>
                </a:tc>
                <a:tc>
                  <a:txBody>
                    <a:bodyPr/>
                    <a:lstStyle/>
                    <a:p>
                      <a:pPr algn="ctr"/>
                      <a:r>
                        <a:rPr lang="en-US" dirty="0"/>
                        <a:t>10</a:t>
                      </a:r>
                      <a:endParaRPr lang="en-US" dirty="0">
                        <a:latin typeface="Adobe Garamond Pro" panose="02020502060506020403" pitchFamily="18" charset="77"/>
                      </a:endParaRPr>
                    </a:p>
                  </a:txBody>
                  <a:tcPr anchor="ctr"/>
                </a:tc>
                <a:tc>
                  <a:txBody>
                    <a:bodyPr/>
                    <a:lstStyle/>
                    <a:p>
                      <a:pPr algn="ctr"/>
                      <a:r>
                        <a:rPr lang="en-US" dirty="0"/>
                        <a:t>5</a:t>
                      </a:r>
                      <a:endParaRPr lang="en-US" dirty="0">
                        <a:latin typeface="Adobe Garamond Pro" panose="02020502060506020403" pitchFamily="18" charset="77"/>
                      </a:endParaRPr>
                    </a:p>
                  </a:txBody>
                  <a:tcPr anchor="ctr"/>
                </a:tc>
                <a:tc>
                  <a:txBody>
                    <a:bodyPr/>
                    <a:lstStyle/>
                    <a:p>
                      <a:pPr algn="ctr"/>
                      <a:r>
                        <a:rPr lang="en-US" dirty="0"/>
                        <a:t>3</a:t>
                      </a:r>
                      <a:endParaRPr lang="en-US" dirty="0">
                        <a:latin typeface="Adobe Garamond Pro" panose="02020502060506020403" pitchFamily="18" charset="77"/>
                      </a:endParaRPr>
                    </a:p>
                  </a:txBody>
                  <a:tcPr anchor="ctr"/>
                </a:tc>
                <a:extLst>
                  <a:ext uri="{0D108BD9-81ED-4DB2-BD59-A6C34878D82A}">
                    <a16:rowId xmlns:a16="http://schemas.microsoft.com/office/drawing/2014/main" val="1407617000"/>
                  </a:ext>
                </a:extLst>
              </a:tr>
              <a:tr h="315022">
                <a:tc>
                  <a:txBody>
                    <a:bodyPr/>
                    <a:lstStyle/>
                    <a:p>
                      <a:r>
                        <a:rPr lang="en-US" spc="-50" baseline="0" dirty="0"/>
                        <a:t>Degree of clustering manipulated by</a:t>
                      </a:r>
                    </a:p>
                    <a:p>
                      <a:r>
                        <a:rPr lang="en-US" dirty="0"/>
                        <a:t>Between-cluster variance </a:t>
                      </a:r>
                      <a:endParaRPr lang="en-US" dirty="0">
                        <a:latin typeface="Adobe Garamond Pro" panose="02020502060506020403" pitchFamily="18" charset="77"/>
                      </a:endParaRPr>
                    </a:p>
                  </a:txBody>
                  <a:tcPr/>
                </a:tc>
                <a:tc>
                  <a:txBody>
                    <a:bodyPr/>
                    <a:lstStyle/>
                    <a:p>
                      <a:pPr algn="ctr"/>
                      <a:r>
                        <a:rPr lang="en-US" dirty="0"/>
                        <a:t>0 </a:t>
                      </a:r>
                      <a:r>
                        <a:rPr lang="en-US" sz="2300" b="0" kern="1200" dirty="0">
                          <a:solidFill>
                            <a:schemeClr val="dk1"/>
                          </a:solidFill>
                          <a:effectLst/>
                        </a:rPr>
                        <a:t>→</a:t>
                      </a:r>
                      <a:r>
                        <a:rPr lang="en-US" dirty="0"/>
                        <a:t>1 </a:t>
                      </a:r>
                      <a:endParaRPr lang="en-US" dirty="0">
                        <a:latin typeface="Adobe Garamond Pro" panose="02020502060506020403" pitchFamily="18" charset="77"/>
                      </a:endParaRPr>
                    </a:p>
                  </a:txBody>
                  <a:tcPr anchor="ctr"/>
                </a:tc>
                <a:tc>
                  <a:txBody>
                    <a:bodyPr/>
                    <a:lstStyle/>
                    <a:p>
                      <a:pPr algn="ctr"/>
                      <a:r>
                        <a:rPr lang="en-US" dirty="0"/>
                        <a:t>0 </a:t>
                      </a:r>
                      <a:r>
                        <a:rPr lang="en-US" sz="2300" b="0" kern="1200" dirty="0">
                          <a:solidFill>
                            <a:schemeClr val="dk1"/>
                          </a:solidFill>
                          <a:effectLst/>
                        </a:rPr>
                        <a:t>→</a:t>
                      </a:r>
                      <a:r>
                        <a:rPr lang="en-US" dirty="0"/>
                        <a:t>1 </a:t>
                      </a:r>
                      <a:endParaRPr lang="en-US" dirty="0">
                        <a:latin typeface="Adobe Garamond Pro" panose="02020502060506020403" pitchFamily="18" charset="77"/>
                      </a:endParaRPr>
                    </a:p>
                  </a:txBody>
                  <a:tcPr anchor="ctr"/>
                </a:tc>
                <a:tc>
                  <a:txBody>
                    <a:bodyPr/>
                    <a:lstStyle/>
                    <a:p>
                      <a:pPr algn="ctr"/>
                      <a:r>
                        <a:rPr lang="en-US" dirty="0"/>
                        <a:t>0 </a:t>
                      </a:r>
                      <a:r>
                        <a:rPr lang="en-US" sz="2300" b="0" kern="1200" dirty="0">
                          <a:solidFill>
                            <a:schemeClr val="dk1"/>
                          </a:solidFill>
                          <a:effectLst/>
                        </a:rPr>
                        <a:t>→</a:t>
                      </a:r>
                      <a:r>
                        <a:rPr lang="en-US" dirty="0"/>
                        <a:t>1 </a:t>
                      </a:r>
                      <a:endParaRPr lang="en-US" dirty="0">
                        <a:latin typeface="Adobe Garamond Pro" panose="02020502060506020403" pitchFamily="18" charset="77"/>
                      </a:endParaRPr>
                    </a:p>
                  </a:txBody>
                  <a:tcPr anchor="ctr"/>
                </a:tc>
                <a:tc>
                  <a:txBody>
                    <a:bodyPr/>
                    <a:lstStyle/>
                    <a:p>
                      <a:pPr algn="ctr"/>
                      <a:r>
                        <a:rPr lang="en-US" dirty="0"/>
                        <a:t>0 </a:t>
                      </a:r>
                      <a:r>
                        <a:rPr lang="en-US" sz="2300" b="0" kern="1200" dirty="0">
                          <a:solidFill>
                            <a:schemeClr val="dk1"/>
                          </a:solidFill>
                          <a:effectLst/>
                        </a:rPr>
                        <a:t>→</a:t>
                      </a:r>
                      <a:r>
                        <a:rPr lang="en-US" dirty="0"/>
                        <a:t>1 </a:t>
                      </a:r>
                      <a:endParaRPr lang="en-US" dirty="0">
                        <a:latin typeface="Adobe Garamond Pro" panose="02020502060506020403" pitchFamily="18" charset="77"/>
                      </a:endParaRPr>
                    </a:p>
                  </a:txBody>
                  <a:tcPr anchor="ctr"/>
                </a:tc>
                <a:extLst>
                  <a:ext uri="{0D108BD9-81ED-4DB2-BD59-A6C34878D82A}">
                    <a16:rowId xmlns:a16="http://schemas.microsoft.com/office/drawing/2014/main" val="3208564704"/>
                  </a:ext>
                </a:extLst>
              </a:tr>
            </a:tbl>
          </a:graphicData>
        </a:graphic>
      </p:graphicFrame>
      <p:pic>
        <p:nvPicPr>
          <p:cNvPr id="229" name="Picture 228">
            <a:extLst>
              <a:ext uri="{FF2B5EF4-FFF2-40B4-BE49-F238E27FC236}">
                <a16:creationId xmlns:a16="http://schemas.microsoft.com/office/drawing/2014/main" id="{676F1EE3-970C-31DB-2A5C-FFE48BCFED3E}"/>
              </a:ext>
            </a:extLst>
          </p:cNvPr>
          <p:cNvPicPr>
            <a:picLocks noChangeAspect="1"/>
          </p:cNvPicPr>
          <p:nvPr/>
        </p:nvPicPr>
        <p:blipFill>
          <a:blip r:embed="rId11"/>
          <a:stretch>
            <a:fillRect/>
          </a:stretch>
        </p:blipFill>
        <p:spPr>
          <a:xfrm>
            <a:off x="10187690" y="7755521"/>
            <a:ext cx="3649803" cy="2371888"/>
          </a:xfrm>
          <a:prstGeom prst="rect">
            <a:avLst/>
          </a:prstGeom>
        </p:spPr>
      </p:pic>
      <p:pic>
        <p:nvPicPr>
          <p:cNvPr id="230" name="Picture 229">
            <a:extLst>
              <a:ext uri="{FF2B5EF4-FFF2-40B4-BE49-F238E27FC236}">
                <a16:creationId xmlns:a16="http://schemas.microsoft.com/office/drawing/2014/main" id="{7000362B-AD11-9C15-8C43-4225652A3E0A}"/>
              </a:ext>
            </a:extLst>
          </p:cNvPr>
          <p:cNvPicPr>
            <a:picLocks noChangeAspect="1"/>
          </p:cNvPicPr>
          <p:nvPr/>
        </p:nvPicPr>
        <p:blipFill>
          <a:blip r:embed="rId12"/>
          <a:stretch>
            <a:fillRect/>
          </a:stretch>
        </p:blipFill>
        <p:spPr>
          <a:xfrm>
            <a:off x="5507170" y="7777611"/>
            <a:ext cx="3812823" cy="2277790"/>
          </a:xfrm>
          <a:prstGeom prst="rect">
            <a:avLst/>
          </a:prstGeom>
        </p:spPr>
      </p:pic>
      <p:pic>
        <p:nvPicPr>
          <p:cNvPr id="231" name="Picture 230">
            <a:extLst>
              <a:ext uri="{FF2B5EF4-FFF2-40B4-BE49-F238E27FC236}">
                <a16:creationId xmlns:a16="http://schemas.microsoft.com/office/drawing/2014/main" id="{B9112B61-ACE7-E5C2-9FC7-478EC39219CD}"/>
              </a:ext>
            </a:extLst>
          </p:cNvPr>
          <p:cNvPicPr>
            <a:picLocks noChangeAspect="1"/>
          </p:cNvPicPr>
          <p:nvPr/>
        </p:nvPicPr>
        <p:blipFill>
          <a:blip r:embed="rId13"/>
          <a:stretch>
            <a:fillRect/>
          </a:stretch>
        </p:blipFill>
        <p:spPr>
          <a:xfrm>
            <a:off x="2061231" y="7535121"/>
            <a:ext cx="2417507" cy="2395728"/>
          </a:xfrm>
          <a:prstGeom prst="rect">
            <a:avLst/>
          </a:prstGeom>
        </p:spPr>
      </p:pic>
      <p:sp>
        <p:nvSpPr>
          <p:cNvPr id="232" name="TextBox 231">
            <a:extLst>
              <a:ext uri="{FF2B5EF4-FFF2-40B4-BE49-F238E27FC236}">
                <a16:creationId xmlns:a16="http://schemas.microsoft.com/office/drawing/2014/main" id="{324FDDA2-9000-BC39-C7E7-ECEF3089E052}"/>
              </a:ext>
            </a:extLst>
          </p:cNvPr>
          <p:cNvSpPr txBox="1"/>
          <p:nvPr/>
        </p:nvSpPr>
        <p:spPr>
          <a:xfrm>
            <a:off x="1454402" y="6913481"/>
            <a:ext cx="3583032" cy="523220"/>
          </a:xfrm>
          <a:prstGeom prst="rect">
            <a:avLst/>
          </a:prstGeom>
          <a:noFill/>
        </p:spPr>
        <p:txBody>
          <a:bodyPr wrap="none" rtlCol="0">
            <a:spAutoFit/>
          </a:bodyPr>
          <a:lstStyle/>
          <a:p>
            <a:r>
              <a:rPr lang="en-US" sz="2800" dirty="0">
                <a:latin typeface="Adobe Garamond Pro" panose="02020502060506020403" pitchFamily="18" charset="77"/>
              </a:rPr>
              <a:t>20 independent patients</a:t>
            </a:r>
          </a:p>
        </p:txBody>
      </p:sp>
      <p:sp>
        <p:nvSpPr>
          <p:cNvPr id="233" name="Rectangle 232">
            <a:extLst>
              <a:ext uri="{FF2B5EF4-FFF2-40B4-BE49-F238E27FC236}">
                <a16:creationId xmlns:a16="http://schemas.microsoft.com/office/drawing/2014/main" id="{8A3C12F8-666C-F15D-1FD7-32B2312EC010}"/>
              </a:ext>
            </a:extLst>
          </p:cNvPr>
          <p:cNvSpPr/>
          <p:nvPr/>
        </p:nvSpPr>
        <p:spPr>
          <a:xfrm>
            <a:off x="5486850" y="6887049"/>
            <a:ext cx="3739422" cy="954107"/>
          </a:xfrm>
          <a:prstGeom prst="rect">
            <a:avLst/>
          </a:prstGeom>
        </p:spPr>
        <p:txBody>
          <a:bodyPr wrap="none">
            <a:spAutoFit/>
          </a:bodyPr>
          <a:lstStyle/>
          <a:p>
            <a:pPr algn="ctr"/>
            <a:r>
              <a:rPr lang="en-US" sz="2800" dirty="0">
                <a:latin typeface="Adobe Garamond Pro" panose="02020502060506020403" pitchFamily="18" charset="77"/>
              </a:rPr>
              <a:t>20 independent patients, </a:t>
            </a:r>
          </a:p>
          <a:p>
            <a:pPr algn="ctr"/>
            <a:r>
              <a:rPr lang="en-US" sz="2800" dirty="0">
                <a:latin typeface="Adobe Garamond Pro" panose="02020502060506020403" pitchFamily="18" charset="77"/>
              </a:rPr>
              <a:t>10 specimens each</a:t>
            </a:r>
          </a:p>
        </p:txBody>
      </p:sp>
      <p:sp>
        <p:nvSpPr>
          <p:cNvPr id="234" name="Rectangle 233">
            <a:extLst>
              <a:ext uri="{FF2B5EF4-FFF2-40B4-BE49-F238E27FC236}">
                <a16:creationId xmlns:a16="http://schemas.microsoft.com/office/drawing/2014/main" id="{8F7DF3F7-2B10-8279-5E91-6AA6A5246B9C}"/>
              </a:ext>
            </a:extLst>
          </p:cNvPr>
          <p:cNvSpPr/>
          <p:nvPr/>
        </p:nvSpPr>
        <p:spPr>
          <a:xfrm>
            <a:off x="9879338" y="6867885"/>
            <a:ext cx="3759362" cy="523220"/>
          </a:xfrm>
          <a:prstGeom prst="rect">
            <a:avLst/>
          </a:prstGeom>
        </p:spPr>
        <p:txBody>
          <a:bodyPr wrap="none">
            <a:spAutoFit/>
          </a:bodyPr>
          <a:lstStyle/>
          <a:p>
            <a:r>
              <a:rPr lang="en-US" sz="2800" dirty="0">
                <a:latin typeface="Adobe Garamond Pro" panose="02020502060506020403" pitchFamily="18" charset="77"/>
              </a:rPr>
              <a:t>200 independent patients</a:t>
            </a:r>
          </a:p>
        </p:txBody>
      </p:sp>
      <p:sp>
        <p:nvSpPr>
          <p:cNvPr id="235" name="Rectangle 234">
            <a:extLst>
              <a:ext uri="{FF2B5EF4-FFF2-40B4-BE49-F238E27FC236}">
                <a16:creationId xmlns:a16="http://schemas.microsoft.com/office/drawing/2014/main" id="{2EF2E8C9-3F07-3357-D497-05902344173D}"/>
              </a:ext>
            </a:extLst>
          </p:cNvPr>
          <p:cNvSpPr/>
          <p:nvPr/>
        </p:nvSpPr>
        <p:spPr>
          <a:xfrm>
            <a:off x="4960189" y="8380053"/>
            <a:ext cx="452368" cy="523220"/>
          </a:xfrm>
          <a:prstGeom prst="rect">
            <a:avLst/>
          </a:prstGeom>
        </p:spPr>
        <p:txBody>
          <a:bodyPr wrap="none">
            <a:spAutoFit/>
          </a:bodyPr>
          <a:lstStyle/>
          <a:p>
            <a:r>
              <a:rPr lang="en-US" sz="2800" dirty="0">
                <a:latin typeface="Bembo" panose="02020502050201020203" pitchFamily="18" charset="0"/>
              </a:rPr>
              <a:t>≠</a:t>
            </a:r>
          </a:p>
        </p:txBody>
      </p:sp>
      <p:sp>
        <p:nvSpPr>
          <p:cNvPr id="236" name="Rectangle 235">
            <a:extLst>
              <a:ext uri="{FF2B5EF4-FFF2-40B4-BE49-F238E27FC236}">
                <a16:creationId xmlns:a16="http://schemas.microsoft.com/office/drawing/2014/main" id="{DBE8C910-F133-3CAF-B390-FAB6B79DC709}"/>
              </a:ext>
            </a:extLst>
          </p:cNvPr>
          <p:cNvSpPr/>
          <p:nvPr/>
        </p:nvSpPr>
        <p:spPr>
          <a:xfrm>
            <a:off x="9496693" y="8416515"/>
            <a:ext cx="452368" cy="523220"/>
          </a:xfrm>
          <a:prstGeom prst="rect">
            <a:avLst/>
          </a:prstGeom>
        </p:spPr>
        <p:txBody>
          <a:bodyPr wrap="none">
            <a:spAutoFit/>
          </a:bodyPr>
          <a:lstStyle/>
          <a:p>
            <a:r>
              <a:rPr lang="en-US" sz="2800" dirty="0">
                <a:latin typeface="Bembo" panose="02020502050201020203" pitchFamily="18" charset="0"/>
              </a:rPr>
              <a:t>≠</a:t>
            </a:r>
          </a:p>
        </p:txBody>
      </p:sp>
      <p:graphicFrame>
        <p:nvGraphicFramePr>
          <p:cNvPr id="237" name="Table 25">
            <a:extLst>
              <a:ext uri="{FF2B5EF4-FFF2-40B4-BE49-F238E27FC236}">
                <a16:creationId xmlns:a16="http://schemas.microsoft.com/office/drawing/2014/main" id="{38CAA3D8-B2B6-5BA2-ADF0-B2670590996B}"/>
              </a:ext>
            </a:extLst>
          </p:cNvPr>
          <p:cNvGraphicFramePr>
            <a:graphicFrameLocks noGrp="1"/>
          </p:cNvGraphicFramePr>
          <p:nvPr>
            <p:extLst>
              <p:ext uri="{D42A27DB-BD31-4B8C-83A1-F6EECF244321}">
                <p14:modId xmlns:p14="http://schemas.microsoft.com/office/powerpoint/2010/main" val="2694031272"/>
              </p:ext>
            </p:extLst>
          </p:nvPr>
        </p:nvGraphicFramePr>
        <p:xfrm>
          <a:off x="948879" y="10206303"/>
          <a:ext cx="4275551" cy="1973864"/>
        </p:xfrm>
        <a:graphic>
          <a:graphicData uri="http://schemas.openxmlformats.org/drawingml/2006/table">
            <a:tbl>
              <a:tblPr firstRow="1" bandRow="1">
                <a:tableStyleId>{5C22544A-7EE6-4342-B048-85BDC9FD1C3A}</a:tableStyleId>
              </a:tblPr>
              <a:tblGrid>
                <a:gridCol w="937571">
                  <a:extLst>
                    <a:ext uri="{9D8B030D-6E8A-4147-A177-3AD203B41FA5}">
                      <a16:colId xmlns:a16="http://schemas.microsoft.com/office/drawing/2014/main" val="3951069820"/>
                    </a:ext>
                  </a:extLst>
                </a:gridCol>
                <a:gridCol w="844867">
                  <a:extLst>
                    <a:ext uri="{9D8B030D-6E8A-4147-A177-3AD203B41FA5}">
                      <a16:colId xmlns:a16="http://schemas.microsoft.com/office/drawing/2014/main" val="1984559546"/>
                    </a:ext>
                  </a:extLst>
                </a:gridCol>
                <a:gridCol w="786540">
                  <a:extLst>
                    <a:ext uri="{9D8B030D-6E8A-4147-A177-3AD203B41FA5}">
                      <a16:colId xmlns:a16="http://schemas.microsoft.com/office/drawing/2014/main" val="2280784191"/>
                    </a:ext>
                  </a:extLst>
                </a:gridCol>
                <a:gridCol w="790268">
                  <a:extLst>
                    <a:ext uri="{9D8B030D-6E8A-4147-A177-3AD203B41FA5}">
                      <a16:colId xmlns:a16="http://schemas.microsoft.com/office/drawing/2014/main" val="92452069"/>
                    </a:ext>
                  </a:extLst>
                </a:gridCol>
                <a:gridCol w="916305">
                  <a:extLst>
                    <a:ext uri="{9D8B030D-6E8A-4147-A177-3AD203B41FA5}">
                      <a16:colId xmlns:a16="http://schemas.microsoft.com/office/drawing/2014/main" val="4077439982"/>
                    </a:ext>
                  </a:extLst>
                </a:gridCol>
              </a:tblGrid>
              <a:tr h="54830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ndale Mono" panose="020B0509000000000004" pitchFamily="49" charset="0"/>
                        </a:rPr>
                        <a:t>Disease status</a:t>
                      </a: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175785"/>
                  </a:ext>
                </a:extLst>
              </a:tr>
              <a:tr h="30578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800" b="1" i="0" kern="1200" dirty="0">
                          <a:solidFill>
                            <a:schemeClr val="dk1"/>
                          </a:solidFill>
                          <a:effectLst/>
                          <a:latin typeface="Andale Mono" panose="020B0509000000000004" pitchFamily="49" charset="0"/>
                          <a:ea typeface="+mn-ea"/>
                          <a:cs typeface="+mn-cs"/>
                        </a:rPr>
                        <a:t>−</a:t>
                      </a:r>
                      <a:endParaRPr lang="en-US" sz="1800" dirty="0">
                        <a:solidFill>
                          <a:schemeClr val="tx1"/>
                        </a:solidFill>
                        <a:latin typeface="Andale Mono" panose="020B05090000000000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3523537"/>
                  </a:ext>
                </a:extLst>
              </a:tr>
              <a:tr h="358424">
                <a:tc rowSpan="2">
                  <a:txBody>
                    <a:bodyPr/>
                    <a:lstStyle/>
                    <a:p>
                      <a:pPr algn="ctr">
                        <a:lnSpc>
                          <a:spcPct val="100000"/>
                        </a:lnSpc>
                      </a:pPr>
                      <a:r>
                        <a:rPr lang="en-US" sz="1600" b="1" dirty="0">
                          <a:solidFill>
                            <a:schemeClr val="tx1"/>
                          </a:solidFill>
                          <a:latin typeface="Andale Mono" panose="020B0509000000000004" pitchFamily="49" charset="0"/>
                        </a:rPr>
                        <a:t>Test status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921325"/>
                  </a:ext>
                </a:extLst>
              </a:tr>
              <a:tr h="250958">
                <a:tc vMerge="1">
                  <a:txBody>
                    <a:bodyPr/>
                    <a:lstStyle/>
                    <a:p>
                      <a:pPr algn="ctr"/>
                      <a:endParaRPr lang="en-US" dirty="0">
                        <a:solidFill>
                          <a:schemeClr val="tx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1138234"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Andale Mono" panose="020B0509000000000004" pitchFamily="49" charset="0"/>
                          <a:ea typeface="+mn-ea"/>
                          <a:cs typeface="+mn-cs"/>
                        </a:rPr>
                        <a:t>−</a:t>
                      </a: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6819892"/>
                  </a:ext>
                </a:extLst>
              </a:tr>
              <a:tr h="250958">
                <a:tc>
                  <a:txBody>
                    <a:bodyPr/>
                    <a:lstStyle/>
                    <a:p>
                      <a:pPr algn="ctr">
                        <a:lnSpc>
                          <a:spcPct val="100000"/>
                        </a:lnSpc>
                      </a:pPr>
                      <a:endParaRPr lang="en-US" sz="1600" b="1"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20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57064029"/>
                  </a:ext>
                </a:extLst>
              </a:tr>
            </a:tbl>
          </a:graphicData>
        </a:graphic>
      </p:graphicFrame>
      <p:graphicFrame>
        <p:nvGraphicFramePr>
          <p:cNvPr id="239" name="Table 25">
            <a:extLst>
              <a:ext uri="{FF2B5EF4-FFF2-40B4-BE49-F238E27FC236}">
                <a16:creationId xmlns:a16="http://schemas.microsoft.com/office/drawing/2014/main" id="{292CED03-36CD-1CA8-9419-373788BEA927}"/>
              </a:ext>
            </a:extLst>
          </p:cNvPr>
          <p:cNvGraphicFramePr>
            <a:graphicFrameLocks noGrp="1"/>
          </p:cNvGraphicFramePr>
          <p:nvPr>
            <p:extLst>
              <p:ext uri="{D42A27DB-BD31-4B8C-83A1-F6EECF244321}">
                <p14:modId xmlns:p14="http://schemas.microsoft.com/office/powerpoint/2010/main" val="2677230388"/>
              </p:ext>
            </p:extLst>
          </p:nvPr>
        </p:nvGraphicFramePr>
        <p:xfrm>
          <a:off x="5198818" y="10169769"/>
          <a:ext cx="4275551" cy="1973864"/>
        </p:xfrm>
        <a:graphic>
          <a:graphicData uri="http://schemas.openxmlformats.org/drawingml/2006/table">
            <a:tbl>
              <a:tblPr firstRow="1" bandRow="1">
                <a:tableStyleId>{5C22544A-7EE6-4342-B048-85BDC9FD1C3A}</a:tableStyleId>
              </a:tblPr>
              <a:tblGrid>
                <a:gridCol w="937571">
                  <a:extLst>
                    <a:ext uri="{9D8B030D-6E8A-4147-A177-3AD203B41FA5}">
                      <a16:colId xmlns:a16="http://schemas.microsoft.com/office/drawing/2014/main" val="3951069820"/>
                    </a:ext>
                  </a:extLst>
                </a:gridCol>
                <a:gridCol w="844867">
                  <a:extLst>
                    <a:ext uri="{9D8B030D-6E8A-4147-A177-3AD203B41FA5}">
                      <a16:colId xmlns:a16="http://schemas.microsoft.com/office/drawing/2014/main" val="1984559546"/>
                    </a:ext>
                  </a:extLst>
                </a:gridCol>
                <a:gridCol w="786540">
                  <a:extLst>
                    <a:ext uri="{9D8B030D-6E8A-4147-A177-3AD203B41FA5}">
                      <a16:colId xmlns:a16="http://schemas.microsoft.com/office/drawing/2014/main" val="2280784191"/>
                    </a:ext>
                  </a:extLst>
                </a:gridCol>
                <a:gridCol w="790268">
                  <a:extLst>
                    <a:ext uri="{9D8B030D-6E8A-4147-A177-3AD203B41FA5}">
                      <a16:colId xmlns:a16="http://schemas.microsoft.com/office/drawing/2014/main" val="92452069"/>
                    </a:ext>
                  </a:extLst>
                </a:gridCol>
                <a:gridCol w="916305">
                  <a:extLst>
                    <a:ext uri="{9D8B030D-6E8A-4147-A177-3AD203B41FA5}">
                      <a16:colId xmlns:a16="http://schemas.microsoft.com/office/drawing/2014/main" val="4077439982"/>
                    </a:ext>
                  </a:extLst>
                </a:gridCol>
              </a:tblGrid>
              <a:tr h="54830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ndale Mono" panose="020B0509000000000004" pitchFamily="49" charset="0"/>
                        </a:rPr>
                        <a:t>Disease status</a:t>
                      </a: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175785"/>
                  </a:ext>
                </a:extLst>
              </a:tr>
              <a:tr h="30578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800" b="1" i="0" kern="1200" dirty="0">
                          <a:solidFill>
                            <a:schemeClr val="dk1"/>
                          </a:solidFill>
                          <a:effectLst/>
                          <a:latin typeface="Andale Mono" panose="020B0509000000000004" pitchFamily="49" charset="0"/>
                          <a:ea typeface="+mn-ea"/>
                          <a:cs typeface="+mn-cs"/>
                        </a:rPr>
                        <a:t>−</a:t>
                      </a:r>
                      <a:endParaRPr lang="en-US" sz="1800" dirty="0">
                        <a:solidFill>
                          <a:schemeClr val="tx1"/>
                        </a:solidFill>
                        <a:latin typeface="Andale Mono" panose="020B05090000000000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3523537"/>
                  </a:ext>
                </a:extLst>
              </a:tr>
              <a:tr h="358424">
                <a:tc rowSpan="2">
                  <a:txBody>
                    <a:bodyPr/>
                    <a:lstStyle/>
                    <a:p>
                      <a:pPr algn="ctr">
                        <a:lnSpc>
                          <a:spcPct val="100000"/>
                        </a:lnSpc>
                      </a:pPr>
                      <a:r>
                        <a:rPr lang="en-US" sz="1600" b="1" dirty="0">
                          <a:solidFill>
                            <a:schemeClr val="tx1"/>
                          </a:solidFill>
                          <a:latin typeface="Andale Mono" panose="020B0509000000000004" pitchFamily="49" charset="0"/>
                        </a:rPr>
                        <a:t>Test status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921325"/>
                  </a:ext>
                </a:extLst>
              </a:tr>
              <a:tr h="250958">
                <a:tc vMerge="1">
                  <a:txBody>
                    <a:bodyPr/>
                    <a:lstStyle/>
                    <a:p>
                      <a:pPr algn="ctr"/>
                      <a:endParaRPr lang="en-US" dirty="0">
                        <a:solidFill>
                          <a:schemeClr val="tx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1138234"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Andale Mono" panose="020B0509000000000004" pitchFamily="49" charset="0"/>
                          <a:ea typeface="+mn-ea"/>
                          <a:cs typeface="+mn-cs"/>
                        </a:rPr>
                        <a:t>−</a:t>
                      </a: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110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6819892"/>
                  </a:ext>
                </a:extLst>
              </a:tr>
              <a:tr h="250958">
                <a:tc>
                  <a:txBody>
                    <a:bodyPr/>
                    <a:lstStyle/>
                    <a:p>
                      <a:pPr algn="ctr">
                        <a:lnSpc>
                          <a:spcPct val="100000"/>
                        </a:lnSpc>
                      </a:pPr>
                      <a:endParaRPr lang="en-US" sz="1600" b="1"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200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57064029"/>
                  </a:ext>
                </a:extLst>
              </a:tr>
            </a:tbl>
          </a:graphicData>
        </a:graphic>
      </p:graphicFrame>
      <p:graphicFrame>
        <p:nvGraphicFramePr>
          <p:cNvPr id="240" name="Table 25">
            <a:extLst>
              <a:ext uri="{FF2B5EF4-FFF2-40B4-BE49-F238E27FC236}">
                <a16:creationId xmlns:a16="http://schemas.microsoft.com/office/drawing/2014/main" id="{3540DC9C-5530-9827-C3F4-035F5E0B8E33}"/>
              </a:ext>
            </a:extLst>
          </p:cNvPr>
          <p:cNvGraphicFramePr>
            <a:graphicFrameLocks noGrp="1"/>
          </p:cNvGraphicFramePr>
          <p:nvPr>
            <p:extLst>
              <p:ext uri="{D42A27DB-BD31-4B8C-83A1-F6EECF244321}">
                <p14:modId xmlns:p14="http://schemas.microsoft.com/office/powerpoint/2010/main" val="1190509709"/>
              </p:ext>
            </p:extLst>
          </p:nvPr>
        </p:nvGraphicFramePr>
        <p:xfrm>
          <a:off x="9492219" y="10169769"/>
          <a:ext cx="4275551" cy="1973864"/>
        </p:xfrm>
        <a:graphic>
          <a:graphicData uri="http://schemas.openxmlformats.org/drawingml/2006/table">
            <a:tbl>
              <a:tblPr firstRow="1" bandRow="1">
                <a:tableStyleId>{5C22544A-7EE6-4342-B048-85BDC9FD1C3A}</a:tableStyleId>
              </a:tblPr>
              <a:tblGrid>
                <a:gridCol w="937571">
                  <a:extLst>
                    <a:ext uri="{9D8B030D-6E8A-4147-A177-3AD203B41FA5}">
                      <a16:colId xmlns:a16="http://schemas.microsoft.com/office/drawing/2014/main" val="3951069820"/>
                    </a:ext>
                  </a:extLst>
                </a:gridCol>
                <a:gridCol w="844867">
                  <a:extLst>
                    <a:ext uri="{9D8B030D-6E8A-4147-A177-3AD203B41FA5}">
                      <a16:colId xmlns:a16="http://schemas.microsoft.com/office/drawing/2014/main" val="1984559546"/>
                    </a:ext>
                  </a:extLst>
                </a:gridCol>
                <a:gridCol w="786540">
                  <a:extLst>
                    <a:ext uri="{9D8B030D-6E8A-4147-A177-3AD203B41FA5}">
                      <a16:colId xmlns:a16="http://schemas.microsoft.com/office/drawing/2014/main" val="2280784191"/>
                    </a:ext>
                  </a:extLst>
                </a:gridCol>
                <a:gridCol w="790268">
                  <a:extLst>
                    <a:ext uri="{9D8B030D-6E8A-4147-A177-3AD203B41FA5}">
                      <a16:colId xmlns:a16="http://schemas.microsoft.com/office/drawing/2014/main" val="92452069"/>
                    </a:ext>
                  </a:extLst>
                </a:gridCol>
                <a:gridCol w="916305">
                  <a:extLst>
                    <a:ext uri="{9D8B030D-6E8A-4147-A177-3AD203B41FA5}">
                      <a16:colId xmlns:a16="http://schemas.microsoft.com/office/drawing/2014/main" val="4077439982"/>
                    </a:ext>
                  </a:extLst>
                </a:gridCol>
              </a:tblGrid>
              <a:tr h="54830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ndale Mono" panose="020B0509000000000004" pitchFamily="49" charset="0"/>
                        </a:rPr>
                        <a:t>Disease status</a:t>
                      </a: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aseline="-250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175785"/>
                  </a:ext>
                </a:extLst>
              </a:tr>
              <a:tr h="305786">
                <a:tc>
                  <a:txBody>
                    <a:bodyPr/>
                    <a:lstStyle/>
                    <a:p>
                      <a:pPr algn="ctr">
                        <a:lnSpc>
                          <a:spcPct val="100000"/>
                        </a:lnSpc>
                      </a:pPr>
                      <a:endParaRPr lang="en-US" sz="1600"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800" b="1" i="0" kern="1200" dirty="0">
                          <a:solidFill>
                            <a:schemeClr val="dk1"/>
                          </a:solidFill>
                          <a:effectLst/>
                          <a:latin typeface="Andale Mono" panose="020B0509000000000004" pitchFamily="49" charset="0"/>
                          <a:ea typeface="+mn-ea"/>
                          <a:cs typeface="+mn-cs"/>
                        </a:rPr>
                        <a:t>−</a:t>
                      </a:r>
                      <a:endParaRPr lang="en-US" sz="1800" dirty="0">
                        <a:solidFill>
                          <a:schemeClr val="tx1"/>
                        </a:solidFill>
                        <a:latin typeface="Andale Mono" panose="020B05090000000000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3523537"/>
                  </a:ext>
                </a:extLst>
              </a:tr>
              <a:tr h="358424">
                <a:tc rowSpan="2">
                  <a:txBody>
                    <a:bodyPr/>
                    <a:lstStyle/>
                    <a:p>
                      <a:pPr algn="ctr">
                        <a:lnSpc>
                          <a:spcPct val="100000"/>
                        </a:lnSpc>
                      </a:pPr>
                      <a:r>
                        <a:rPr lang="en-US" sz="1600" b="1" dirty="0">
                          <a:solidFill>
                            <a:schemeClr val="tx1"/>
                          </a:solidFill>
                          <a:latin typeface="Andale Mono" panose="020B0509000000000004" pitchFamily="49" charset="0"/>
                        </a:rPr>
                        <a:t>Test status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0921325"/>
                  </a:ext>
                </a:extLst>
              </a:tr>
              <a:tr h="250958">
                <a:tc vMerge="1">
                  <a:txBody>
                    <a:bodyPr/>
                    <a:lstStyle/>
                    <a:p>
                      <a:pPr algn="ctr"/>
                      <a:endParaRPr lang="en-US" dirty="0">
                        <a:solidFill>
                          <a:schemeClr val="tx1"/>
                        </a:solidFill>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1138234"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Andale Mono" panose="020B0509000000000004" pitchFamily="49" charset="0"/>
                          <a:ea typeface="+mn-ea"/>
                          <a:cs typeface="+mn-cs"/>
                        </a:rPr>
                        <a:t>−</a:t>
                      </a:r>
                      <a:endParaRPr lang="en-US" sz="1600" dirty="0">
                        <a:solidFill>
                          <a:schemeClr val="tx1"/>
                        </a:solidFill>
                        <a:latin typeface="Andale Mono" panose="020B0509000000000004" pitchFamily="49"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dirty="0">
                          <a:solidFill>
                            <a:schemeClr val="tx1"/>
                          </a:solidFill>
                          <a:latin typeface="Andale Mono" panose="020B0509000000000004" pitchFamily="49" charset="0"/>
                        </a:rPr>
                        <a:t>110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6819892"/>
                  </a:ext>
                </a:extLst>
              </a:tr>
              <a:tr h="250958">
                <a:tc>
                  <a:txBody>
                    <a:bodyPr/>
                    <a:lstStyle/>
                    <a:p>
                      <a:pPr algn="ctr">
                        <a:lnSpc>
                          <a:spcPct val="100000"/>
                        </a:lnSpc>
                      </a:pPr>
                      <a:endParaRPr lang="en-US" sz="1600" b="1" dirty="0">
                        <a:solidFill>
                          <a:schemeClr val="tx1"/>
                        </a:solidFill>
                        <a:latin typeface="Andale Mono" panose="020B0509000000000004" pitchFamily="49"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pPr>
                      <a:r>
                        <a:rPr lang="en-US" sz="1600" dirty="0">
                          <a:solidFill>
                            <a:schemeClr val="tx1"/>
                          </a:solidFill>
                          <a:latin typeface="Andale Mono" panose="020B0509000000000004" pitchFamily="49" charset="0"/>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600" dirty="0">
                          <a:solidFill>
                            <a:schemeClr val="tx1"/>
                          </a:solidFill>
                          <a:latin typeface="Andale Mono" panose="020B0509000000000004" pitchFamily="49" charset="0"/>
                        </a:rPr>
                        <a:t>200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57064029"/>
                  </a:ext>
                </a:extLst>
              </a:tr>
            </a:tbl>
          </a:graphicData>
        </a:graphic>
      </p:graphicFrame>
      <p:sp>
        <p:nvSpPr>
          <p:cNvPr id="241" name="TextBox 240">
            <a:extLst>
              <a:ext uri="{FF2B5EF4-FFF2-40B4-BE49-F238E27FC236}">
                <a16:creationId xmlns:a16="http://schemas.microsoft.com/office/drawing/2014/main" id="{631A66FE-CC0C-C87D-8E46-D16DB9CE4EB7}"/>
              </a:ext>
            </a:extLst>
          </p:cNvPr>
          <p:cNvSpPr txBox="1"/>
          <p:nvPr/>
        </p:nvSpPr>
        <p:spPr>
          <a:xfrm>
            <a:off x="1670426" y="12378116"/>
            <a:ext cx="3857146" cy="954107"/>
          </a:xfrm>
          <a:prstGeom prst="rect">
            <a:avLst/>
          </a:prstGeom>
          <a:noFill/>
        </p:spPr>
        <p:txBody>
          <a:bodyPr wrap="none" rtlCol="0">
            <a:spAutoFit/>
          </a:bodyPr>
          <a:lstStyle/>
          <a:p>
            <a:r>
              <a:rPr lang="en-US" sz="2400" dirty="0">
                <a:latin typeface="Adobe Garamond Pro" panose="02020502060506020403" pitchFamily="18" charset="77"/>
              </a:rPr>
              <a:t>Sensitivity: 80%</a:t>
            </a:r>
            <a:r>
              <a:rPr lang="en-US" sz="2800" dirty="0">
                <a:latin typeface="Bembo" panose="02020502050201020203" pitchFamily="18" charset="0"/>
              </a:rPr>
              <a:t> </a:t>
            </a:r>
            <a:r>
              <a:rPr lang="en-US" sz="2400" dirty="0">
                <a:latin typeface="Adobe Garamond Pro" panose="02020502060506020403" pitchFamily="18" charset="77"/>
              </a:rPr>
              <a:t>(44 to  97%)</a:t>
            </a:r>
            <a:br>
              <a:rPr lang="en-US" sz="2400" dirty="0">
                <a:latin typeface="Adobe Garamond Pro" panose="02020502060506020403" pitchFamily="18" charset="77"/>
              </a:rPr>
            </a:br>
            <a:r>
              <a:rPr lang="en-US" sz="2400" dirty="0">
                <a:latin typeface="Adobe Garamond Pro" panose="02020502060506020403" pitchFamily="18" charset="77"/>
              </a:rPr>
              <a:t>Specificity: 90%</a:t>
            </a:r>
            <a:r>
              <a:rPr lang="en-US" sz="2800" dirty="0">
                <a:latin typeface="Bembo" panose="02020502050201020203" pitchFamily="18" charset="0"/>
              </a:rPr>
              <a:t> </a:t>
            </a:r>
            <a:r>
              <a:rPr lang="en-US" sz="2400" dirty="0">
                <a:latin typeface="Adobe Garamond Pro" panose="02020502060506020403" pitchFamily="18" charset="77"/>
              </a:rPr>
              <a:t>(56 to 100%)</a:t>
            </a:r>
            <a:endParaRPr lang="en-US" sz="2800" dirty="0">
              <a:latin typeface="Bembo" panose="02020502050201020203" pitchFamily="18" charset="0"/>
            </a:endParaRPr>
          </a:p>
        </p:txBody>
      </p:sp>
      <p:sp>
        <p:nvSpPr>
          <p:cNvPr id="242" name="TextBox 241">
            <a:extLst>
              <a:ext uri="{FF2B5EF4-FFF2-40B4-BE49-F238E27FC236}">
                <a16:creationId xmlns:a16="http://schemas.microsoft.com/office/drawing/2014/main" id="{FBB01D15-1D50-B510-ABBE-F51F6C889AAD}"/>
              </a:ext>
            </a:extLst>
          </p:cNvPr>
          <p:cNvSpPr txBox="1"/>
          <p:nvPr/>
        </p:nvSpPr>
        <p:spPr>
          <a:xfrm>
            <a:off x="5947410" y="12378116"/>
            <a:ext cx="3998210" cy="954107"/>
          </a:xfrm>
          <a:prstGeom prst="rect">
            <a:avLst/>
          </a:prstGeom>
          <a:noFill/>
        </p:spPr>
        <p:txBody>
          <a:bodyPr wrap="none" rtlCol="0">
            <a:spAutoFit/>
          </a:bodyPr>
          <a:lstStyle/>
          <a:p>
            <a:r>
              <a:rPr lang="en-US" sz="2400" dirty="0">
                <a:latin typeface="Adobe Garamond Pro" panose="02020502060506020403" pitchFamily="18" charset="77"/>
              </a:rPr>
              <a:t>Sensitivity: 80%</a:t>
            </a:r>
            <a:r>
              <a:rPr lang="en-US" sz="2800" dirty="0">
                <a:latin typeface="Bembo" panose="02020502050201020203" pitchFamily="18" charset="0"/>
              </a:rPr>
              <a:t> </a:t>
            </a:r>
            <a:r>
              <a:rPr lang="en-US" sz="2400" dirty="0">
                <a:latin typeface="Adobe Garamond Pro" panose="02020502060506020403" pitchFamily="18" charset="77"/>
              </a:rPr>
              <a:t>(</a:t>
            </a:r>
            <a:r>
              <a:rPr lang="en-US" sz="1400" dirty="0">
                <a:solidFill>
                  <a:srgbClr val="FF0000"/>
                </a:solidFill>
                <a:latin typeface="Adobe Garamond Pro" panose="02020502060506020403" pitchFamily="18" charset="77"/>
              </a:rPr>
              <a:t>somewhere in between</a:t>
            </a:r>
            <a:r>
              <a:rPr lang="en-US" sz="2400" dirty="0">
                <a:latin typeface="Adobe Garamond Pro" panose="02020502060506020403" pitchFamily="18" charset="77"/>
              </a:rPr>
              <a:t>)</a:t>
            </a:r>
            <a:br>
              <a:rPr lang="en-US" sz="2400" dirty="0">
                <a:latin typeface="Adobe Garamond Pro" panose="02020502060506020403" pitchFamily="18" charset="77"/>
              </a:rPr>
            </a:br>
            <a:r>
              <a:rPr lang="en-US" sz="2400" dirty="0">
                <a:latin typeface="Adobe Garamond Pro" panose="02020502060506020403" pitchFamily="18" charset="77"/>
              </a:rPr>
              <a:t>Specificity: 90%</a:t>
            </a:r>
            <a:r>
              <a:rPr lang="en-US" sz="2800" dirty="0">
                <a:latin typeface="Bembo" panose="02020502050201020203" pitchFamily="18" charset="0"/>
              </a:rPr>
              <a:t> </a:t>
            </a:r>
            <a:r>
              <a:rPr lang="en-US" sz="2400" dirty="0">
                <a:latin typeface="Adobe Garamond Pro" panose="02020502060506020403" pitchFamily="18" charset="77"/>
              </a:rPr>
              <a:t>(</a:t>
            </a:r>
            <a:r>
              <a:rPr lang="en-US" sz="1400" dirty="0">
                <a:solidFill>
                  <a:srgbClr val="FF0000"/>
                </a:solidFill>
                <a:latin typeface="Adobe Garamond Pro" panose="02020502060506020403" pitchFamily="18" charset="77"/>
              </a:rPr>
              <a:t>somewhere in between</a:t>
            </a:r>
            <a:r>
              <a:rPr lang="en-US" sz="2400" dirty="0">
                <a:latin typeface="Adobe Garamond Pro" panose="02020502060506020403" pitchFamily="18" charset="77"/>
              </a:rPr>
              <a:t>)</a:t>
            </a:r>
            <a:endParaRPr lang="en-US" sz="2800" dirty="0">
              <a:latin typeface="Bembo" panose="02020502050201020203" pitchFamily="18" charset="0"/>
            </a:endParaRPr>
          </a:p>
        </p:txBody>
      </p:sp>
      <p:sp>
        <p:nvSpPr>
          <p:cNvPr id="243" name="TextBox 242">
            <a:extLst>
              <a:ext uri="{FF2B5EF4-FFF2-40B4-BE49-F238E27FC236}">
                <a16:creationId xmlns:a16="http://schemas.microsoft.com/office/drawing/2014/main" id="{2ED577F8-DC83-A6CC-E028-2F95EEE5ED8B}"/>
              </a:ext>
            </a:extLst>
          </p:cNvPr>
          <p:cNvSpPr txBox="1"/>
          <p:nvPr/>
        </p:nvSpPr>
        <p:spPr>
          <a:xfrm>
            <a:off x="10041521" y="12378116"/>
            <a:ext cx="3703258" cy="954107"/>
          </a:xfrm>
          <a:prstGeom prst="rect">
            <a:avLst/>
          </a:prstGeom>
          <a:noFill/>
        </p:spPr>
        <p:txBody>
          <a:bodyPr wrap="none" rtlCol="0">
            <a:spAutoFit/>
          </a:bodyPr>
          <a:lstStyle/>
          <a:p>
            <a:r>
              <a:rPr lang="en-US" sz="2400" dirty="0">
                <a:latin typeface="Adobe Garamond Pro" panose="02020502060506020403" pitchFamily="18" charset="77"/>
              </a:rPr>
              <a:t>Sensitivity: 80%</a:t>
            </a:r>
            <a:r>
              <a:rPr lang="en-US" sz="2800" dirty="0">
                <a:latin typeface="Bembo" panose="02020502050201020203" pitchFamily="18" charset="0"/>
              </a:rPr>
              <a:t> </a:t>
            </a:r>
            <a:r>
              <a:rPr lang="en-US" sz="2400" dirty="0">
                <a:latin typeface="Adobe Garamond Pro" panose="02020502060506020403" pitchFamily="18" charset="77"/>
              </a:rPr>
              <a:t>(71 to 87%)</a:t>
            </a:r>
            <a:br>
              <a:rPr lang="en-US" sz="2400" dirty="0">
                <a:latin typeface="Adobe Garamond Pro" panose="02020502060506020403" pitchFamily="18" charset="77"/>
              </a:rPr>
            </a:br>
            <a:r>
              <a:rPr lang="en-US" sz="2400" dirty="0">
                <a:latin typeface="Adobe Garamond Pro" panose="02020502060506020403" pitchFamily="18" charset="77"/>
              </a:rPr>
              <a:t>Specificity: 90%</a:t>
            </a:r>
            <a:r>
              <a:rPr lang="en-US" sz="2800" dirty="0">
                <a:latin typeface="Bembo" panose="02020502050201020203" pitchFamily="18" charset="0"/>
              </a:rPr>
              <a:t> </a:t>
            </a:r>
            <a:r>
              <a:rPr lang="en-US" sz="2400" dirty="0">
                <a:latin typeface="Adobe Garamond Pro" panose="02020502060506020403" pitchFamily="18" charset="77"/>
              </a:rPr>
              <a:t>(82 to 95%)</a:t>
            </a:r>
            <a:endParaRPr lang="en-US" sz="2800" dirty="0">
              <a:latin typeface="Bembo" panose="02020502050201020203" pitchFamily="18" charset="0"/>
            </a:endParaRPr>
          </a:p>
        </p:txBody>
      </p:sp>
      <p:pic>
        <p:nvPicPr>
          <p:cNvPr id="246" name="Picture 245" descr="Icon&#10;&#10;Description automatically generated">
            <a:extLst>
              <a:ext uri="{FF2B5EF4-FFF2-40B4-BE49-F238E27FC236}">
                <a16:creationId xmlns:a16="http://schemas.microsoft.com/office/drawing/2014/main" id="{0EC3B07C-20A6-0F7E-7538-BBDF9CEF05A3}"/>
              </a:ext>
            </a:extLst>
          </p:cNvPr>
          <p:cNvPicPr>
            <a:picLocks noChangeAspect="1"/>
          </p:cNvPicPr>
          <p:nvPr/>
        </p:nvPicPr>
        <p:blipFill>
          <a:blip r:embed="rId14"/>
          <a:stretch>
            <a:fillRect/>
          </a:stretch>
        </p:blipFill>
        <p:spPr>
          <a:xfrm>
            <a:off x="2153246" y="9155759"/>
            <a:ext cx="306983" cy="613965"/>
          </a:xfrm>
          <a:prstGeom prst="rect">
            <a:avLst/>
          </a:prstGeom>
        </p:spPr>
      </p:pic>
      <p:grpSp>
        <p:nvGrpSpPr>
          <p:cNvPr id="296" name="Group 295">
            <a:extLst>
              <a:ext uri="{FF2B5EF4-FFF2-40B4-BE49-F238E27FC236}">
                <a16:creationId xmlns:a16="http://schemas.microsoft.com/office/drawing/2014/main" id="{C5C3AD07-2C61-EADD-BD08-93B8489F424A}"/>
              </a:ext>
            </a:extLst>
          </p:cNvPr>
          <p:cNvGrpSpPr/>
          <p:nvPr/>
        </p:nvGrpSpPr>
        <p:grpSpPr>
          <a:xfrm>
            <a:off x="773491" y="17206512"/>
            <a:ext cx="9679626" cy="4766671"/>
            <a:chOff x="-465402" y="407768"/>
            <a:chExt cx="8907618" cy="4164232"/>
          </a:xfrm>
        </p:grpSpPr>
        <p:sp>
          <p:nvSpPr>
            <p:cNvPr id="297" name="Rectangle 296">
              <a:extLst>
                <a:ext uri="{FF2B5EF4-FFF2-40B4-BE49-F238E27FC236}">
                  <a16:creationId xmlns:a16="http://schemas.microsoft.com/office/drawing/2014/main" id="{C6DA57AC-D1EE-9D51-1C83-A884DB9F9E47}"/>
                </a:ext>
              </a:extLst>
            </p:cNvPr>
            <p:cNvSpPr/>
            <p:nvPr/>
          </p:nvSpPr>
          <p:spPr>
            <a:xfrm>
              <a:off x="4401092" y="407768"/>
              <a:ext cx="3830595" cy="4164232"/>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298" name="Rectangle 297">
              <a:extLst>
                <a:ext uri="{FF2B5EF4-FFF2-40B4-BE49-F238E27FC236}">
                  <a16:creationId xmlns:a16="http://schemas.microsoft.com/office/drawing/2014/main" id="{484B5CE6-9650-091D-25CC-7D132DB8BA1D}"/>
                </a:ext>
              </a:extLst>
            </p:cNvPr>
            <p:cNvSpPr/>
            <p:nvPr/>
          </p:nvSpPr>
          <p:spPr>
            <a:xfrm>
              <a:off x="4671526" y="1248028"/>
              <a:ext cx="3272874" cy="2792633"/>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rgbClr val="7030A0"/>
                </a:solidFill>
              </a:endParaRPr>
            </a:p>
          </p:txBody>
        </p:sp>
        <p:cxnSp>
          <p:nvCxnSpPr>
            <p:cNvPr id="299" name="Straight Arrow Connector 298">
              <a:extLst>
                <a:ext uri="{FF2B5EF4-FFF2-40B4-BE49-F238E27FC236}">
                  <a16:creationId xmlns:a16="http://schemas.microsoft.com/office/drawing/2014/main" id="{90797032-CBAD-3769-4453-E9D80767296C}"/>
                </a:ext>
              </a:extLst>
            </p:cNvPr>
            <p:cNvCxnSpPr>
              <a:cxnSpLocks/>
            </p:cNvCxnSpPr>
            <p:nvPr/>
          </p:nvCxnSpPr>
          <p:spPr>
            <a:xfrm>
              <a:off x="3738442" y="1888533"/>
              <a:ext cx="1166641"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087A231F-6332-8DB4-04DF-D77A4C0F5604}"/>
                </a:ext>
              </a:extLst>
            </p:cNvPr>
            <p:cNvSpPr txBox="1"/>
            <p:nvPr/>
          </p:nvSpPr>
          <p:spPr>
            <a:xfrm>
              <a:off x="6136341" y="4151354"/>
              <a:ext cx="2205650" cy="403317"/>
            </a:xfrm>
            <a:prstGeom prst="rect">
              <a:avLst/>
            </a:prstGeom>
            <a:noFill/>
          </p:spPr>
          <p:txBody>
            <a:bodyPr wrap="none" rtlCol="0">
              <a:spAutoFit/>
            </a:bodyPr>
            <a:lstStyle/>
            <a:p>
              <a:r>
                <a:rPr lang="en-US" sz="2400" dirty="0">
                  <a:solidFill>
                    <a:srgbClr val="00B0F0"/>
                  </a:solidFill>
                  <a:latin typeface="Andale Mono" panose="020B0509000000000004" pitchFamily="49" charset="0"/>
                </a:rPr>
                <a:t>Patients (</a:t>
              </a:r>
              <a:r>
                <a:rPr lang="en-US" sz="2400" b="1" dirty="0">
                  <a:solidFill>
                    <a:srgbClr val="00B0F0"/>
                  </a:solidFill>
                  <a:latin typeface="Andale Mono" panose="020B0509000000000004" pitchFamily="49" charset="0"/>
                </a:rPr>
                <a:t>i</a:t>
              </a:r>
              <a:r>
                <a:rPr lang="en-US" sz="2400" dirty="0">
                  <a:solidFill>
                    <a:srgbClr val="00B0F0"/>
                  </a:solidFill>
                  <a:latin typeface="Andale Mono" panose="020B0509000000000004" pitchFamily="49" charset="0"/>
                </a:rPr>
                <a:t>)</a:t>
              </a:r>
            </a:p>
          </p:txBody>
        </p:sp>
        <p:sp>
          <p:nvSpPr>
            <p:cNvPr id="301" name="TextBox 300">
              <a:extLst>
                <a:ext uri="{FF2B5EF4-FFF2-40B4-BE49-F238E27FC236}">
                  <a16:creationId xmlns:a16="http://schemas.microsoft.com/office/drawing/2014/main" id="{0B40E3AB-BB13-AAF1-79A3-19DC3BE4BCCF}"/>
                </a:ext>
              </a:extLst>
            </p:cNvPr>
            <p:cNvSpPr txBox="1"/>
            <p:nvPr/>
          </p:nvSpPr>
          <p:spPr>
            <a:xfrm>
              <a:off x="5059170" y="606161"/>
              <a:ext cx="2658522" cy="403317"/>
            </a:xfrm>
            <a:prstGeom prst="rect">
              <a:avLst/>
            </a:prstGeom>
            <a:noFill/>
          </p:spPr>
          <p:txBody>
            <a:bodyPr wrap="none" rtlCol="0">
              <a:spAutoFit/>
            </a:bodyPr>
            <a:lstStyle/>
            <a:p>
              <a:r>
                <a:rPr lang="en-US" sz="2400" dirty="0">
                  <a:latin typeface="Andale Mono" panose="020B0509000000000004" pitchFamily="49" charset="0"/>
                </a:rPr>
                <a:t>Disease status</a:t>
              </a:r>
              <a:r>
                <a:rPr lang="en-US" sz="2400" b="1" baseline="-25000" dirty="0">
                  <a:solidFill>
                    <a:srgbClr val="00B0F0"/>
                  </a:solidFill>
                  <a:latin typeface="Andale Mono" panose="020B0509000000000004" pitchFamily="49" charset="0"/>
                </a:rPr>
                <a:t>i</a:t>
              </a:r>
            </a:p>
          </p:txBody>
        </p:sp>
        <p:sp>
          <p:nvSpPr>
            <p:cNvPr id="302" name="TextBox 301">
              <a:extLst>
                <a:ext uri="{FF2B5EF4-FFF2-40B4-BE49-F238E27FC236}">
                  <a16:creationId xmlns:a16="http://schemas.microsoft.com/office/drawing/2014/main" id="{BB9A79AD-7D36-E2A9-60DC-B7446DA4860D}"/>
                </a:ext>
              </a:extLst>
            </p:cNvPr>
            <p:cNvSpPr txBox="1"/>
            <p:nvPr/>
          </p:nvSpPr>
          <p:spPr>
            <a:xfrm>
              <a:off x="4896204" y="1635065"/>
              <a:ext cx="2941752" cy="403317"/>
            </a:xfrm>
            <a:prstGeom prst="rect">
              <a:avLst/>
            </a:prstGeom>
            <a:noFill/>
          </p:spPr>
          <p:txBody>
            <a:bodyPr wrap="none" rtlCol="0">
              <a:spAutoFit/>
            </a:bodyPr>
            <a:lstStyle/>
            <a:p>
              <a:r>
                <a:rPr lang="en-US" sz="2400" dirty="0">
                  <a:latin typeface="Andale Mono" panose="020B0509000000000004" pitchFamily="49" charset="0"/>
                </a:rPr>
                <a:t>Specimen status</a:t>
              </a:r>
              <a:r>
                <a:rPr lang="en-US" sz="2400" b="1" baseline="-25000" dirty="0">
                  <a:solidFill>
                    <a:srgbClr val="00B0F0"/>
                  </a:solidFill>
                  <a:latin typeface="Andale Mono" panose="020B0509000000000004" pitchFamily="49" charset="0"/>
                </a:rPr>
                <a:t>i</a:t>
              </a:r>
              <a:r>
                <a:rPr lang="en-US" sz="2400" b="1" baseline="-25000" dirty="0">
                  <a:solidFill>
                    <a:srgbClr val="7030A0"/>
                  </a:solidFill>
                  <a:latin typeface="Andale Mono" panose="020B0509000000000004" pitchFamily="49" charset="0"/>
                </a:rPr>
                <a:t>j</a:t>
              </a:r>
              <a:endParaRPr lang="en-US" sz="2400" b="1" dirty="0">
                <a:solidFill>
                  <a:srgbClr val="7030A0"/>
                </a:solidFill>
                <a:latin typeface="Andale Mono" panose="020B0509000000000004" pitchFamily="49" charset="0"/>
              </a:endParaRPr>
            </a:p>
          </p:txBody>
        </p:sp>
        <p:sp>
          <p:nvSpPr>
            <p:cNvPr id="303" name="TextBox 302">
              <a:extLst>
                <a:ext uri="{FF2B5EF4-FFF2-40B4-BE49-F238E27FC236}">
                  <a16:creationId xmlns:a16="http://schemas.microsoft.com/office/drawing/2014/main" id="{B8B148B0-4BF3-AAA0-2D1D-0C605B06E765}"/>
                </a:ext>
              </a:extLst>
            </p:cNvPr>
            <p:cNvSpPr txBox="1"/>
            <p:nvPr/>
          </p:nvSpPr>
          <p:spPr>
            <a:xfrm>
              <a:off x="5245851" y="2948537"/>
              <a:ext cx="2263182" cy="403317"/>
            </a:xfrm>
            <a:prstGeom prst="rect">
              <a:avLst/>
            </a:prstGeom>
            <a:noFill/>
          </p:spPr>
          <p:txBody>
            <a:bodyPr wrap="none" rtlCol="0">
              <a:spAutoFit/>
            </a:bodyPr>
            <a:lstStyle/>
            <a:p>
              <a:r>
                <a:rPr lang="en-US" sz="2400" dirty="0">
                  <a:latin typeface="Andale Mono" panose="020B0509000000000004" pitchFamily="49" charset="0"/>
                </a:rPr>
                <a:t>Test status</a:t>
              </a:r>
              <a:r>
                <a:rPr lang="en-US" sz="2400" b="1" baseline="-25000" dirty="0">
                  <a:solidFill>
                    <a:srgbClr val="00B0F0"/>
                  </a:solidFill>
                  <a:latin typeface="Andale Mono" panose="020B0509000000000004" pitchFamily="49" charset="0"/>
                </a:rPr>
                <a:t>i</a:t>
              </a:r>
              <a:r>
                <a:rPr lang="en-US" sz="2400" b="1" baseline="-25000" dirty="0">
                  <a:solidFill>
                    <a:srgbClr val="7030A0"/>
                  </a:solidFill>
                  <a:latin typeface="Andale Mono" panose="020B0509000000000004" pitchFamily="49" charset="0"/>
                </a:rPr>
                <a:t>j</a:t>
              </a:r>
              <a:endParaRPr lang="en-US" sz="2400" b="1" dirty="0">
                <a:solidFill>
                  <a:srgbClr val="7030A0"/>
                </a:solidFill>
                <a:latin typeface="Andale Mono" panose="020B0509000000000004" pitchFamily="49" charset="0"/>
              </a:endParaRPr>
            </a:p>
          </p:txBody>
        </p:sp>
        <p:sp>
          <p:nvSpPr>
            <p:cNvPr id="304" name="TextBox 303">
              <a:extLst>
                <a:ext uri="{FF2B5EF4-FFF2-40B4-BE49-F238E27FC236}">
                  <a16:creationId xmlns:a16="http://schemas.microsoft.com/office/drawing/2014/main" id="{E4331966-F4BF-F934-3497-F1FA3C04D165}"/>
                </a:ext>
              </a:extLst>
            </p:cNvPr>
            <p:cNvSpPr txBox="1"/>
            <p:nvPr/>
          </p:nvSpPr>
          <p:spPr>
            <a:xfrm>
              <a:off x="5691393" y="3561177"/>
              <a:ext cx="2750823" cy="403317"/>
            </a:xfrm>
            <a:prstGeom prst="rect">
              <a:avLst/>
            </a:prstGeom>
            <a:noFill/>
          </p:spPr>
          <p:txBody>
            <a:bodyPr wrap="square" rtlCol="0">
              <a:spAutoFit/>
            </a:bodyPr>
            <a:lstStyle/>
            <a:p>
              <a:r>
                <a:rPr lang="en-US" sz="2400" dirty="0">
                  <a:solidFill>
                    <a:srgbClr val="7030A0"/>
                  </a:solidFill>
                  <a:latin typeface="Andale Mono" panose="020B0509000000000004" pitchFamily="49" charset="0"/>
                </a:rPr>
                <a:t>Specimens (</a:t>
              </a:r>
              <a:r>
                <a:rPr lang="en-US" sz="2400" b="1" dirty="0">
                  <a:solidFill>
                    <a:srgbClr val="7030A0"/>
                  </a:solidFill>
                  <a:latin typeface="Andale Mono" panose="020B0509000000000004" pitchFamily="49" charset="0"/>
                </a:rPr>
                <a:t>j</a:t>
              </a:r>
              <a:r>
                <a:rPr lang="en-US" sz="2400" dirty="0">
                  <a:solidFill>
                    <a:srgbClr val="7030A0"/>
                  </a:solidFill>
                  <a:latin typeface="Andale Mono" panose="020B0509000000000004" pitchFamily="49" charset="0"/>
                </a:rPr>
                <a:t>)</a:t>
              </a:r>
            </a:p>
          </p:txBody>
        </p:sp>
        <p:sp>
          <p:nvSpPr>
            <p:cNvPr id="305" name="TextBox 304">
              <a:extLst>
                <a:ext uri="{FF2B5EF4-FFF2-40B4-BE49-F238E27FC236}">
                  <a16:creationId xmlns:a16="http://schemas.microsoft.com/office/drawing/2014/main" id="{46C2B6FE-4A47-2671-04A9-F7F0687827ED}"/>
                </a:ext>
              </a:extLst>
            </p:cNvPr>
            <p:cNvSpPr txBox="1"/>
            <p:nvPr/>
          </p:nvSpPr>
          <p:spPr>
            <a:xfrm>
              <a:off x="219275" y="535361"/>
              <a:ext cx="3223506" cy="725971"/>
            </a:xfrm>
            <a:prstGeom prst="rect">
              <a:avLst/>
            </a:prstGeom>
            <a:noFill/>
          </p:spPr>
          <p:txBody>
            <a:bodyPr wrap="none" rtlCol="0">
              <a:spAutoFit/>
            </a:bodyPr>
            <a:lstStyle/>
            <a:p>
              <a:pPr algn="ctr"/>
              <a:r>
                <a:rPr lang="en-US" sz="2400" dirty="0">
                  <a:latin typeface="Andale Mono" panose="020B0509000000000004" pitchFamily="49" charset="0"/>
                </a:rPr>
                <a:t>Patient-level</a:t>
              </a:r>
            </a:p>
            <a:p>
              <a:pPr algn="ctr"/>
              <a:r>
                <a:rPr lang="en-US" sz="2400" dirty="0">
                  <a:latin typeface="Andale Mono" panose="020B0509000000000004" pitchFamily="49" charset="0"/>
                </a:rPr>
                <a:t>disease prevalence</a:t>
              </a:r>
              <a:endParaRPr lang="en-US" sz="2400" baseline="-25000" dirty="0">
                <a:latin typeface="Andale Mono" panose="020B0509000000000004" pitchFamily="49" charset="0"/>
              </a:endParaRPr>
            </a:p>
          </p:txBody>
        </p:sp>
        <p:sp>
          <p:nvSpPr>
            <p:cNvPr id="306" name="TextBox 305">
              <a:extLst>
                <a:ext uri="{FF2B5EF4-FFF2-40B4-BE49-F238E27FC236}">
                  <a16:creationId xmlns:a16="http://schemas.microsoft.com/office/drawing/2014/main" id="{1836114E-0DD2-4CAA-429A-225F5D93B04C}"/>
                </a:ext>
              </a:extLst>
            </p:cNvPr>
            <p:cNvSpPr txBox="1"/>
            <p:nvPr/>
          </p:nvSpPr>
          <p:spPr>
            <a:xfrm>
              <a:off x="219274" y="1612785"/>
              <a:ext cx="3223506" cy="725971"/>
            </a:xfrm>
            <a:prstGeom prst="rect">
              <a:avLst/>
            </a:prstGeom>
            <a:noFill/>
          </p:spPr>
          <p:txBody>
            <a:bodyPr wrap="none" rtlCol="0">
              <a:spAutoFit/>
            </a:bodyPr>
            <a:lstStyle/>
            <a:p>
              <a:pPr algn="ctr"/>
              <a:r>
                <a:rPr lang="en-US" sz="2400" dirty="0">
                  <a:latin typeface="Andale Mono" panose="020B0509000000000004" pitchFamily="49" charset="0"/>
                </a:rPr>
                <a:t>Specimen-level</a:t>
              </a:r>
            </a:p>
            <a:p>
              <a:pPr algn="ctr"/>
              <a:r>
                <a:rPr lang="en-US" sz="2400" dirty="0">
                  <a:latin typeface="Andale Mono" panose="020B0509000000000004" pitchFamily="49" charset="0"/>
                </a:rPr>
                <a:t>disease prevalence</a:t>
              </a:r>
              <a:endParaRPr lang="en-US" sz="2400" baseline="-25000" dirty="0">
                <a:latin typeface="Andale Mono" panose="020B0509000000000004" pitchFamily="49" charset="0"/>
              </a:endParaRPr>
            </a:p>
          </p:txBody>
        </p:sp>
        <p:cxnSp>
          <p:nvCxnSpPr>
            <p:cNvPr id="307" name="Straight Arrow Connector 306">
              <a:extLst>
                <a:ext uri="{FF2B5EF4-FFF2-40B4-BE49-F238E27FC236}">
                  <a16:creationId xmlns:a16="http://schemas.microsoft.com/office/drawing/2014/main" id="{B34D663C-1AC7-2936-D8F5-41C38AF0B54D}"/>
                </a:ext>
              </a:extLst>
            </p:cNvPr>
            <p:cNvCxnSpPr>
              <a:cxnSpLocks/>
            </p:cNvCxnSpPr>
            <p:nvPr/>
          </p:nvCxnSpPr>
          <p:spPr>
            <a:xfrm flipV="1">
              <a:off x="3760696" y="786706"/>
              <a:ext cx="1104250" cy="4121"/>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F24B9B0E-93CD-6AD0-ABE1-06742A076ECC}"/>
                </a:ext>
              </a:extLst>
            </p:cNvPr>
            <p:cNvCxnSpPr>
              <a:cxnSpLocks/>
            </p:cNvCxnSpPr>
            <p:nvPr/>
          </p:nvCxnSpPr>
          <p:spPr>
            <a:xfrm flipH="1">
              <a:off x="6283655" y="1037278"/>
              <a:ext cx="4121" cy="558967"/>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38A2E0FD-90E6-7423-9526-C3178E18DAD2}"/>
                </a:ext>
              </a:extLst>
            </p:cNvPr>
            <p:cNvCxnSpPr>
              <a:cxnSpLocks/>
            </p:cNvCxnSpPr>
            <p:nvPr/>
          </p:nvCxnSpPr>
          <p:spPr>
            <a:xfrm flipH="1">
              <a:off x="6287775" y="2213718"/>
              <a:ext cx="1" cy="614411"/>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603AA0DD-CC1F-979B-CD29-FD6E0D75CCEA}"/>
                </a:ext>
              </a:extLst>
            </p:cNvPr>
            <p:cNvSpPr txBox="1"/>
            <p:nvPr/>
          </p:nvSpPr>
          <p:spPr>
            <a:xfrm>
              <a:off x="-465402" y="2778935"/>
              <a:ext cx="4580648" cy="725971"/>
            </a:xfrm>
            <a:prstGeom prst="rect">
              <a:avLst/>
            </a:prstGeom>
            <a:noFill/>
          </p:spPr>
          <p:txBody>
            <a:bodyPr wrap="none" rtlCol="0">
              <a:spAutoFit/>
            </a:bodyPr>
            <a:lstStyle/>
            <a:p>
              <a:pPr algn="ctr"/>
              <a:r>
                <a:rPr lang="en-US" sz="2400" dirty="0">
                  <a:latin typeface="Andale Mono" panose="020B0509000000000004" pitchFamily="49" charset="0"/>
                </a:rPr>
                <a:t>Specimen-level </a:t>
              </a:r>
            </a:p>
            <a:p>
              <a:pPr algn="ctr"/>
              <a:r>
                <a:rPr lang="en-US" sz="2400" dirty="0">
                  <a:latin typeface="Andale Mono" panose="020B0509000000000004" pitchFamily="49" charset="0"/>
                </a:rPr>
                <a:t>sensitivity &amp; specificity </a:t>
              </a:r>
            </a:p>
          </p:txBody>
        </p:sp>
        <p:cxnSp>
          <p:nvCxnSpPr>
            <p:cNvPr id="311" name="Straight Arrow Connector 310">
              <a:extLst>
                <a:ext uri="{FF2B5EF4-FFF2-40B4-BE49-F238E27FC236}">
                  <a16:creationId xmlns:a16="http://schemas.microsoft.com/office/drawing/2014/main" id="{7F4D4DEF-0877-27C2-2BA5-B0ED0E695432}"/>
                </a:ext>
              </a:extLst>
            </p:cNvPr>
            <p:cNvCxnSpPr>
              <a:cxnSpLocks/>
            </p:cNvCxnSpPr>
            <p:nvPr/>
          </p:nvCxnSpPr>
          <p:spPr>
            <a:xfrm>
              <a:off x="3760696" y="3134693"/>
              <a:ext cx="117051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AD4F4272-0AC5-61DB-E26A-02E75C20C808}"/>
              </a:ext>
            </a:extLst>
          </p:cNvPr>
          <p:cNvSpPr txBox="1"/>
          <p:nvPr/>
        </p:nvSpPr>
        <p:spPr>
          <a:xfrm>
            <a:off x="5990868" y="6123266"/>
            <a:ext cx="8393644" cy="584775"/>
          </a:xfrm>
          <a:prstGeom prst="rect">
            <a:avLst/>
          </a:prstGeom>
          <a:noFill/>
        </p:spPr>
        <p:txBody>
          <a:bodyPr wrap="none" rtlCol="0">
            <a:spAutoFit/>
          </a:bodyPr>
          <a:lstStyle/>
          <a:p>
            <a:r>
              <a:rPr lang="en-US" sz="3200" cap="small" dirty="0">
                <a:latin typeface="Adobe Garamond Pro" panose="02020502060506020403" pitchFamily="18" charset="77"/>
              </a:rPr>
              <a:t>Why do we need to be aware of clustering?</a:t>
            </a:r>
          </a:p>
        </p:txBody>
      </p:sp>
      <p:grpSp>
        <p:nvGrpSpPr>
          <p:cNvPr id="23" name="Group 22">
            <a:extLst>
              <a:ext uri="{FF2B5EF4-FFF2-40B4-BE49-F238E27FC236}">
                <a16:creationId xmlns:a16="http://schemas.microsoft.com/office/drawing/2014/main" id="{28061F39-F078-4C55-4DC2-683849B7DE53}"/>
              </a:ext>
            </a:extLst>
          </p:cNvPr>
          <p:cNvGrpSpPr/>
          <p:nvPr/>
        </p:nvGrpSpPr>
        <p:grpSpPr>
          <a:xfrm>
            <a:off x="7045868" y="22839302"/>
            <a:ext cx="22777401" cy="12383353"/>
            <a:chOff x="1016159" y="14748167"/>
            <a:chExt cx="23069226" cy="11895727"/>
          </a:xfrm>
        </p:grpSpPr>
        <p:pic>
          <p:nvPicPr>
            <p:cNvPr id="22" name="Picture 21" descr="Diagram&#10;&#10;Description automatically generated with low confidence">
              <a:extLst>
                <a:ext uri="{FF2B5EF4-FFF2-40B4-BE49-F238E27FC236}">
                  <a16:creationId xmlns:a16="http://schemas.microsoft.com/office/drawing/2014/main" id="{84DB093C-B06B-6D5B-2641-B4E1613728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275233" y="14750468"/>
              <a:ext cx="11787396" cy="6286611"/>
            </a:xfrm>
            <a:prstGeom prst="rect">
              <a:avLst/>
            </a:prstGeom>
          </p:spPr>
        </p:pic>
        <p:pic>
          <p:nvPicPr>
            <p:cNvPr id="16" name="Picture 15" descr="Diagram&#10;&#10;Description automatically generated">
              <a:extLst>
                <a:ext uri="{FF2B5EF4-FFF2-40B4-BE49-F238E27FC236}">
                  <a16:creationId xmlns:a16="http://schemas.microsoft.com/office/drawing/2014/main" id="{3E7956B7-18DF-54ED-1FCE-3180B214AF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6159" y="14748167"/>
              <a:ext cx="11835193" cy="6312103"/>
            </a:xfrm>
            <a:prstGeom prst="rect">
              <a:avLst/>
            </a:prstGeom>
          </p:spPr>
        </p:pic>
        <p:pic>
          <p:nvPicPr>
            <p:cNvPr id="18" name="Picture 17" descr="Diagram&#10;&#10;Description automatically generated">
              <a:extLst>
                <a:ext uri="{FF2B5EF4-FFF2-40B4-BE49-F238E27FC236}">
                  <a16:creationId xmlns:a16="http://schemas.microsoft.com/office/drawing/2014/main" id="{41605184-D05A-BC05-AD1C-D46A788EEAC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6243" y="20327671"/>
              <a:ext cx="11835193" cy="6312103"/>
            </a:xfrm>
            <a:prstGeom prst="rect">
              <a:avLst/>
            </a:prstGeom>
          </p:spPr>
        </p:pic>
        <p:pic>
          <p:nvPicPr>
            <p:cNvPr id="20" name="Picture 19" descr="Diagram&#10;&#10;Description automatically generated">
              <a:extLst>
                <a:ext uri="{FF2B5EF4-FFF2-40B4-BE49-F238E27FC236}">
                  <a16:creationId xmlns:a16="http://schemas.microsoft.com/office/drawing/2014/main" id="{AB63B384-347B-53F8-3617-300BD071CE8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297991" y="20357284"/>
              <a:ext cx="11787394" cy="6286610"/>
            </a:xfrm>
            <a:prstGeom prst="rect">
              <a:avLst/>
            </a:prstGeom>
          </p:spPr>
        </p:pic>
      </p:grpSp>
      <p:sp>
        <p:nvSpPr>
          <p:cNvPr id="86" name="TextBox 85">
            <a:extLst>
              <a:ext uri="{FF2B5EF4-FFF2-40B4-BE49-F238E27FC236}">
                <a16:creationId xmlns:a16="http://schemas.microsoft.com/office/drawing/2014/main" id="{3F92EC15-6B3C-2388-0976-BBF94A98DD8F}"/>
              </a:ext>
            </a:extLst>
          </p:cNvPr>
          <p:cNvSpPr txBox="1"/>
          <p:nvPr/>
        </p:nvSpPr>
        <p:spPr>
          <a:xfrm>
            <a:off x="951400" y="13409483"/>
            <a:ext cx="13323240" cy="2308324"/>
          </a:xfrm>
          <a:prstGeom prst="rect">
            <a:avLst/>
          </a:prstGeom>
          <a:noFill/>
        </p:spPr>
        <p:txBody>
          <a:bodyPr wrap="square" rtlCol="0">
            <a:spAutoFit/>
          </a:bodyPr>
          <a:lstStyle/>
          <a:p>
            <a:pPr marL="457200" indent="-457200">
              <a:buFont typeface="Wingdings" pitchFamily="2" charset="2"/>
              <a:buChar char="Ø"/>
            </a:pPr>
            <a:r>
              <a:rPr lang="en-US" sz="2800" dirty="0">
                <a:latin typeface="Adobe Garamond Pro" panose="02020502060506020403" pitchFamily="18" charset="77"/>
              </a:rPr>
              <a:t>Clustering introduces multiple levels of analysis (patient-level, specimen-level, etc.)</a:t>
            </a:r>
          </a:p>
          <a:p>
            <a:pPr marL="457200" indent="-457200">
              <a:buFont typeface="Wingdings" pitchFamily="2" charset="2"/>
              <a:buChar char="Ø"/>
            </a:pPr>
            <a:r>
              <a:rPr lang="en-US" sz="2800" dirty="0">
                <a:latin typeface="Adobe Garamond Pro" panose="02020502060506020403" pitchFamily="18" charset="77"/>
              </a:rPr>
              <a:t>Higher degree of clustering </a:t>
            </a:r>
            <a:r>
              <a:rPr lang="en-US" sz="2800" dirty="0">
                <a:solidFill>
                  <a:schemeClr val="dk1"/>
                </a:solidFill>
                <a:latin typeface="Adobe Garamond Pro" panose="02020502060506020403" pitchFamily="18" charset="77"/>
              </a:rPr>
              <a:t>→</a:t>
            </a:r>
            <a:r>
              <a:rPr lang="en-US" sz="2800" dirty="0">
                <a:latin typeface="Adobe Garamond Pro" panose="02020502060506020403" pitchFamily="18" charset="77"/>
              </a:rPr>
              <a:t> Less information encoded </a:t>
            </a:r>
            <a:r>
              <a:rPr lang="en-US" sz="2800" dirty="0">
                <a:solidFill>
                  <a:schemeClr val="dk1"/>
                </a:solidFill>
                <a:latin typeface="Adobe Garamond Pro" panose="02020502060506020403" pitchFamily="18" charset="77"/>
              </a:rPr>
              <a:t>→</a:t>
            </a:r>
            <a:r>
              <a:rPr lang="en-US" sz="2800" dirty="0">
                <a:latin typeface="Adobe Garamond Pro" panose="02020502060506020403" pitchFamily="18" charset="77"/>
              </a:rPr>
              <a:t> Less certainty in the estimates</a:t>
            </a:r>
          </a:p>
          <a:p>
            <a:pPr marL="457200" indent="-457200">
              <a:buFont typeface="Wingdings" pitchFamily="2" charset="2"/>
              <a:buChar char="Ø"/>
            </a:pPr>
            <a:r>
              <a:rPr lang="en-US" altLang="en-US" sz="2800" dirty="0">
                <a:latin typeface="Adobe Garamond Pro" panose="02020502060506020403" pitchFamily="18" charset="77"/>
                <a:sym typeface="Helvetica" pitchFamily="2" charset="0"/>
              </a:rPr>
              <a:t>Clustering is ubiquitous </a:t>
            </a:r>
            <a:r>
              <a:rPr lang="en-US" altLang="en-US" sz="2800" dirty="0">
                <a:latin typeface="Adobe Garamond Pro" panose="02020502060506020403" pitchFamily="18" charset="77"/>
                <a:sym typeface="Wingdings" pitchFamily="2" charset="2"/>
              </a:rPr>
              <a:t></a:t>
            </a:r>
            <a:r>
              <a:rPr lang="en-US" altLang="en-US" sz="2800" dirty="0">
                <a:latin typeface="Adobe Garamond Pro" panose="02020502060506020403" pitchFamily="18" charset="77"/>
                <a:sym typeface="Helvetica" pitchFamily="2" charset="0"/>
              </a:rPr>
              <a:t> Routinely ignored in medical literature, possibly because there 				        is no straightforward way to adjust for it</a:t>
            </a:r>
            <a:br>
              <a:rPr lang="en-US" altLang="en-US" sz="2800" dirty="0">
                <a:latin typeface="Adobe Garamond Pro" panose="02020502060506020403" pitchFamily="18" charset="77"/>
                <a:sym typeface="Helvetica" pitchFamily="2" charset="0"/>
              </a:rPr>
            </a:br>
            <a:r>
              <a:rPr lang="en-US" sz="2800" dirty="0">
                <a:solidFill>
                  <a:schemeClr val="dk1"/>
                </a:solidFill>
                <a:latin typeface="Adobe Garamond Pro" panose="02020502060506020403" pitchFamily="18" charset="77"/>
              </a:rPr>
              <a:t>→ </a:t>
            </a:r>
            <a:r>
              <a:rPr lang="en-US" sz="3200" cap="small" dirty="0">
                <a:solidFill>
                  <a:schemeClr val="dk1"/>
                </a:solidFill>
                <a:latin typeface="Adobe Garamond Pro" panose="02020502060506020403" pitchFamily="18" charset="77"/>
              </a:rPr>
              <a:t>We developed an R script to provide a one-stop-shop solution </a:t>
            </a:r>
            <a:endParaRPr lang="en-US" altLang="en-US" sz="3200" cap="small" dirty="0">
              <a:latin typeface="Adobe Garamond Pro" panose="02020502060506020403" pitchFamily="18" charset="77"/>
              <a:sym typeface="Helvetica" pitchFamily="2" charset="0"/>
            </a:endParaRPr>
          </a:p>
        </p:txBody>
      </p:sp>
      <p:sp>
        <p:nvSpPr>
          <p:cNvPr id="88" name="TextBox 87">
            <a:extLst>
              <a:ext uri="{FF2B5EF4-FFF2-40B4-BE49-F238E27FC236}">
                <a16:creationId xmlns:a16="http://schemas.microsoft.com/office/drawing/2014/main" id="{70939E54-AB05-1906-8CCF-7A3A8D87CC24}"/>
              </a:ext>
            </a:extLst>
          </p:cNvPr>
          <p:cNvSpPr txBox="1"/>
          <p:nvPr/>
        </p:nvSpPr>
        <p:spPr>
          <a:xfrm>
            <a:off x="15004172" y="6635479"/>
            <a:ext cx="14761641" cy="9510296"/>
          </a:xfrm>
          <a:prstGeom prst="rect">
            <a:avLst/>
          </a:prstGeom>
          <a:noFill/>
        </p:spPr>
        <p:txBody>
          <a:bodyPr wrap="square" rtlCol="0">
            <a:spAutoFit/>
          </a:bodyPr>
          <a:lstStyle/>
          <a:p>
            <a:r>
              <a:rPr lang="en-US" sz="3200" cap="small" dirty="0">
                <a:latin typeface="Adobe Garamond Pro" panose="02020502060506020403" pitchFamily="18" charset="77"/>
              </a:rPr>
              <a:t>What level to analyze your clustered data?</a:t>
            </a:r>
          </a:p>
          <a:p>
            <a:pPr marL="571500" indent="-571500">
              <a:buFont typeface="Wingdings" pitchFamily="2" charset="2"/>
              <a:buChar char="§"/>
            </a:pPr>
            <a:r>
              <a:rPr lang="en-US" sz="2800" dirty="0">
                <a:latin typeface="Adobe Garamond Pro" panose="02020502060506020403" pitchFamily="18" charset="77"/>
              </a:rPr>
              <a:t>Patient-level analyses:</a:t>
            </a:r>
          </a:p>
          <a:p>
            <a:pPr marL="1139825" lvl="1" indent="-571500">
              <a:buFont typeface="Wingdings" pitchFamily="2" charset="2"/>
              <a:buChar char="Ø"/>
            </a:pPr>
            <a:r>
              <a:rPr lang="en-US" sz="2800" spc="-50" dirty="0">
                <a:latin typeface="Adobe Garamond Pro" panose="02020502060506020403" pitchFamily="18" charset="77"/>
              </a:rPr>
              <a:t>Appropriate if intervention / clinical consequence is patient-level (e.g., chemo- vs. immunotherapy?)</a:t>
            </a:r>
          </a:p>
          <a:p>
            <a:pPr marL="1139825" lvl="1" indent="-571500">
              <a:buFont typeface="Wingdings" pitchFamily="2" charset="2"/>
              <a:buChar char="Ø"/>
            </a:pPr>
            <a:r>
              <a:rPr lang="en-US" sz="2800" dirty="0">
                <a:latin typeface="Adobe Garamond Pro" panose="02020502060506020403" pitchFamily="18" charset="77"/>
              </a:rPr>
              <a:t>Clustering is not a concern if patients are independent </a:t>
            </a:r>
          </a:p>
          <a:p>
            <a:pPr marL="514350" indent="-514350">
              <a:buFont typeface="Wingdings" pitchFamily="2" charset="2"/>
              <a:buChar char="§"/>
            </a:pPr>
            <a:r>
              <a:rPr lang="en-US" sz="2800" dirty="0">
                <a:latin typeface="Adobe Garamond Pro" panose="02020502060506020403" pitchFamily="18" charset="77"/>
              </a:rPr>
              <a:t>Specimen-level analyses:</a:t>
            </a:r>
          </a:p>
          <a:p>
            <a:pPr marL="1082675" lvl="1" indent="-514350">
              <a:buFont typeface="Wingdings" pitchFamily="2" charset="2"/>
              <a:buChar char="Ø"/>
            </a:pPr>
            <a:r>
              <a:rPr lang="en-US" sz="2800" spc="-100" dirty="0">
                <a:latin typeface="Adobe Garamond Pro" panose="02020502060506020403" pitchFamily="18" charset="77"/>
              </a:rPr>
              <a:t>Appropriate if intervention / clinical consequence is specimen-level (e.g., stent placement vs. angioplasty?)</a:t>
            </a:r>
          </a:p>
          <a:p>
            <a:pPr marL="1082675" lvl="1" indent="-514350">
              <a:buFont typeface="Wingdings" pitchFamily="2" charset="2"/>
              <a:buChar char="Ø"/>
            </a:pPr>
            <a:r>
              <a:rPr lang="en-US" sz="2800" dirty="0">
                <a:latin typeface="Adobe Garamond Pro" panose="02020502060506020403" pitchFamily="18" charset="77"/>
              </a:rPr>
              <a:t>If clustering is present, adjusting for it yields more valid (= wider) CIs vs. naïve methods</a:t>
            </a:r>
          </a:p>
          <a:p>
            <a:br>
              <a:rPr lang="en-US" sz="800" cap="small" dirty="0">
                <a:latin typeface="Adobe Garamond Pro" panose="02020502060506020403" pitchFamily="18" charset="77"/>
              </a:rPr>
            </a:br>
            <a:r>
              <a:rPr lang="en-US" sz="3200" cap="small" dirty="0">
                <a:latin typeface="Adobe Garamond Pro" panose="02020502060506020403" pitchFamily="18" charset="77"/>
              </a:rPr>
              <a:t>Which method(s) deal best with clustering?</a:t>
            </a:r>
          </a:p>
          <a:p>
            <a:r>
              <a:rPr lang="en-US" sz="2800" dirty="0">
                <a:latin typeface="Adobe Garamond Pro" panose="02020502060506020403" pitchFamily="18" charset="77"/>
              </a:rPr>
              <a:t>No across-the-board winner but several sensible approaches emerged:</a:t>
            </a:r>
          </a:p>
          <a:p>
            <a:pPr marL="514350" indent="-514350">
              <a:buFont typeface="+mj-lt"/>
              <a:buAutoNum type="arabicPeriod"/>
            </a:pPr>
            <a:r>
              <a:rPr lang="en-US" sz="2000" spc="-50" dirty="0">
                <a:latin typeface="Andale Mono" panose="020B0509000000000004" pitchFamily="49" charset="0"/>
              </a:rPr>
              <a:t>Cluster bootstrap </a:t>
            </a:r>
            <a:r>
              <a:rPr lang="en-US" sz="2800" spc="-50" dirty="0">
                <a:latin typeface="Adobe Garamond Pro" panose="02020502060506020403" pitchFamily="18" charset="77"/>
              </a:rPr>
              <a:t>performs consistently well in diverse configurations, works off-the-shelf</a:t>
            </a:r>
          </a:p>
          <a:p>
            <a:pPr marL="514350" indent="-514350">
              <a:buAutoNum type="arabicPeriod"/>
            </a:pPr>
            <a:r>
              <a:rPr lang="en-US" sz="2000" spc="-50" dirty="0">
                <a:latin typeface="Andale Mono" panose="020B0509000000000004" pitchFamily="49" charset="0"/>
              </a:rPr>
              <a:t>Mixed effects models</a:t>
            </a:r>
            <a:r>
              <a:rPr lang="en-US" sz="2000" spc="-50" dirty="0">
                <a:latin typeface="Adobe Garamond Pro" panose="02020502060506020403" pitchFamily="18" charset="77"/>
              </a:rPr>
              <a:t> </a:t>
            </a:r>
            <a:r>
              <a:rPr lang="en-US" sz="2800" spc="-50" dirty="0">
                <a:latin typeface="Adobe Garamond Pro" panose="02020502060506020403" pitchFamily="18" charset="77"/>
              </a:rPr>
              <a:t>may need tweaking to perform decently </a:t>
            </a:r>
          </a:p>
          <a:p>
            <a:pPr marL="514350" indent="-514350">
              <a:buAutoNum type="arabicPeriod"/>
            </a:pPr>
            <a:r>
              <a:rPr lang="en-US" sz="2000" spc="-50" dirty="0">
                <a:latin typeface="Andale Mono" panose="020B0509000000000004" pitchFamily="49" charset="0"/>
              </a:rPr>
              <a:t>Logistic regression models</a:t>
            </a:r>
            <a:r>
              <a:rPr lang="en-US" sz="2000" spc="-50" dirty="0">
                <a:latin typeface="Adobe Garamond Pro" panose="02020502060506020403" pitchFamily="18" charset="77"/>
              </a:rPr>
              <a:t> </a:t>
            </a:r>
            <a:r>
              <a:rPr lang="en-US" sz="2800" spc="-50" dirty="0">
                <a:latin typeface="Adobe Garamond Pro" panose="02020502060506020403" pitchFamily="18" charset="77"/>
              </a:rPr>
              <a:t>perform adequately only with robust SEs and when diseased</a:t>
            </a:r>
            <a:br>
              <a:rPr lang="en-US" sz="2800" spc="-50" dirty="0">
                <a:latin typeface="Adobe Garamond Pro" panose="02020502060506020403" pitchFamily="18" charset="77"/>
              </a:rPr>
            </a:br>
            <a:r>
              <a:rPr lang="en-US" sz="2800" spc="-50" dirty="0">
                <a:latin typeface="Adobe Garamond Pro" panose="02020502060506020403" pitchFamily="18" charset="77"/>
              </a:rPr>
              <a:t> 				         vs. non-diseased populations are separated</a:t>
            </a:r>
          </a:p>
          <a:p>
            <a:pPr marL="514350" indent="-514350">
              <a:buAutoNum type="arabicPeriod"/>
            </a:pPr>
            <a:r>
              <a:rPr lang="en-US" sz="2000" spc="-50" dirty="0">
                <a:latin typeface="Andale Mono" panose="020B0509000000000004" pitchFamily="49" charset="0"/>
              </a:rPr>
              <a:t>GEE</a:t>
            </a:r>
            <a:r>
              <a:rPr lang="en-US" sz="2800" spc="-50" dirty="0">
                <a:latin typeface="Adobe Garamond Pro" panose="02020502060506020403" pitchFamily="18" charset="77"/>
              </a:rPr>
              <a:t>s are only valid with large samples</a:t>
            </a:r>
          </a:p>
          <a:p>
            <a:endParaRPr lang="en-US" sz="800" dirty="0">
              <a:latin typeface="Adobe Garamond Pro" panose="02020502060506020403" pitchFamily="18" charset="77"/>
            </a:endParaRPr>
          </a:p>
          <a:p>
            <a:r>
              <a:rPr lang="en-US" sz="3200" cap="small" dirty="0">
                <a:latin typeface="Adobe Garamond Pro" panose="02020502060506020403" pitchFamily="18" charset="77"/>
              </a:rPr>
              <a:t>Given your data, our open-access R script outputs</a:t>
            </a:r>
          </a:p>
          <a:p>
            <a:pPr marL="1082675" lvl="1" indent="-514350">
              <a:buFont typeface="Wingdings" pitchFamily="2" charset="2"/>
              <a:buChar char="Ø"/>
            </a:pPr>
            <a:r>
              <a:rPr lang="en-US" sz="2800" dirty="0">
                <a:latin typeface="Adobe Garamond Pro" panose="02020502060506020403" pitchFamily="18" charset="77"/>
              </a:rPr>
              <a:t>Contingency tables at each level of analysis</a:t>
            </a:r>
          </a:p>
          <a:p>
            <a:pPr marL="1082675" lvl="1" indent="-514350">
              <a:buFont typeface="Wingdings" pitchFamily="2" charset="2"/>
              <a:buChar char="Ø"/>
            </a:pPr>
            <a:r>
              <a:rPr lang="en-US" sz="2800" dirty="0">
                <a:latin typeface="Adobe Garamond Pro" panose="02020502060506020403" pitchFamily="18" charset="77"/>
              </a:rPr>
              <a:t>Degree of clustering (ICC) in diseased and healthy populations</a:t>
            </a:r>
          </a:p>
          <a:p>
            <a:pPr marL="1082675" lvl="1" indent="-514350">
              <a:buFont typeface="Wingdings" pitchFamily="2" charset="2"/>
              <a:buChar char="Ø"/>
            </a:pPr>
            <a:r>
              <a:rPr lang="en-US" sz="2800" dirty="0">
                <a:latin typeface="Adobe Garamond Pro" panose="02020502060506020403" pitchFamily="18" charset="77"/>
              </a:rPr>
              <a:t>Summary tables of diagnostic test value and CIs using every method</a:t>
            </a:r>
          </a:p>
          <a:p>
            <a:pPr marL="1082675" lvl="1" indent="-514350">
              <a:buFont typeface="Wingdings" pitchFamily="2" charset="2"/>
              <a:buChar char="Ø"/>
            </a:pPr>
            <a:r>
              <a:rPr lang="en-US" sz="2800" dirty="0">
                <a:latin typeface="Adobe Garamond Pro" panose="02020502060506020403" pitchFamily="18" charset="77"/>
              </a:rPr>
              <a:t>Forest plots of each diagnostic test value and CIs using every method</a:t>
            </a:r>
            <a:endParaRPr lang="en-US" sz="1600" dirty="0">
              <a:latin typeface="Adobe Garamond Pro" panose="02020502060506020403" pitchFamily="18" charset="77"/>
            </a:endParaRPr>
          </a:p>
          <a:p>
            <a:r>
              <a:rPr lang="en-US" sz="3200" cap="small" dirty="0">
                <a:latin typeface="Adobe Garamond Pro" panose="02020502060506020403" pitchFamily="18" charset="77"/>
              </a:rPr>
              <a:t>So you can make an informed choice based on your unique circumstances</a:t>
            </a:r>
          </a:p>
        </p:txBody>
      </p:sp>
      <p:sp>
        <p:nvSpPr>
          <p:cNvPr id="24" name="Rectangle 23">
            <a:extLst>
              <a:ext uri="{FF2B5EF4-FFF2-40B4-BE49-F238E27FC236}">
                <a16:creationId xmlns:a16="http://schemas.microsoft.com/office/drawing/2014/main" id="{DFA5FA5D-F6AC-2867-0FBE-84B6683F9DE7}"/>
              </a:ext>
            </a:extLst>
          </p:cNvPr>
          <p:cNvSpPr/>
          <p:nvPr/>
        </p:nvSpPr>
        <p:spPr>
          <a:xfrm>
            <a:off x="20452414" y="17477502"/>
            <a:ext cx="9045677" cy="3970318"/>
          </a:xfrm>
          <a:prstGeom prst="rect">
            <a:avLst/>
          </a:prstGeom>
        </p:spPr>
        <p:txBody>
          <a:bodyPr wrap="square">
            <a:spAutoFit/>
          </a:bodyPr>
          <a:lstStyle/>
          <a:p>
            <a:pPr marL="514350" indent="-514350">
              <a:buAutoNum type="arabicPeriod"/>
            </a:pPr>
            <a:r>
              <a:rPr lang="en-US" sz="2800" dirty="0">
                <a:latin typeface="Adobe Garamond Pro" panose="02020502060506020403" pitchFamily="18" charset="77"/>
              </a:rPr>
              <a:t>We simulated a large number (5000) of patient samples given each of the 4 configurations</a:t>
            </a:r>
          </a:p>
          <a:p>
            <a:pPr marL="514350" indent="-514350">
              <a:buAutoNum type="arabicPeriod"/>
            </a:pPr>
            <a:r>
              <a:rPr lang="en-US" sz="2800" dirty="0">
                <a:latin typeface="Adobe Garamond Pro" panose="02020502060506020403" pitchFamily="18" charset="77"/>
              </a:rPr>
              <a:t>Within each sample: Calculated each diagnostic test value</a:t>
            </a:r>
            <a:br>
              <a:rPr lang="en-US" sz="2800" dirty="0">
                <a:latin typeface="Adobe Garamond Pro" panose="02020502060506020403" pitchFamily="18" charset="77"/>
              </a:rPr>
            </a:br>
            <a:r>
              <a:rPr lang="en-US" sz="2800" dirty="0">
                <a:latin typeface="Adobe Garamond Pro" panose="02020502060506020403" pitchFamily="18" charset="77"/>
              </a:rPr>
              <a:t>			       + 95% CI using each method</a:t>
            </a:r>
          </a:p>
          <a:p>
            <a:pPr marL="514350" indent="-514350">
              <a:buAutoNum type="arabicPeriod"/>
            </a:pPr>
            <a:r>
              <a:rPr lang="en-US" sz="2800" dirty="0">
                <a:latin typeface="Adobe Garamond Pro" panose="02020502060506020403" pitchFamily="18" charset="77"/>
              </a:rPr>
              <a:t>Evaluated methods based on </a:t>
            </a:r>
          </a:p>
          <a:p>
            <a:pPr marL="1139825" lvl="1" indent="-571500">
              <a:buFont typeface="+mj-lt"/>
              <a:buAutoNum type="romanUcPeriod"/>
            </a:pPr>
            <a:r>
              <a:rPr lang="en-US" sz="2800" dirty="0">
                <a:latin typeface="Adobe Garamond Pro" panose="02020502060506020403" pitchFamily="18" charset="77"/>
              </a:rPr>
              <a:t>Coverage probability: the closer to the nominal 95%</a:t>
            </a:r>
            <a:br>
              <a:rPr lang="en-US" sz="2800" dirty="0">
                <a:latin typeface="Adobe Garamond Pro" panose="02020502060506020403" pitchFamily="18" charset="77"/>
              </a:rPr>
            </a:br>
            <a:r>
              <a:rPr lang="en-US" sz="2800" dirty="0">
                <a:latin typeface="Adobe Garamond Pro" panose="02020502060506020403" pitchFamily="18" charset="77"/>
              </a:rPr>
              <a:t>                                  the better</a:t>
            </a:r>
          </a:p>
          <a:p>
            <a:pPr marL="1082675" lvl="1" indent="-514350">
              <a:buAutoNum type="romanUcPeriod"/>
            </a:pPr>
            <a:r>
              <a:rPr lang="en-US" sz="2800" dirty="0">
                <a:latin typeface="Adobe Garamond Pro" panose="02020502060506020403" pitchFamily="18" charset="77"/>
              </a:rPr>
              <a:t>CI length: the narrower the better</a:t>
            </a:r>
          </a:p>
          <a:p>
            <a:pPr marL="514350" indent="-514350">
              <a:buAutoNum type="arabicPeriod"/>
            </a:pPr>
            <a:r>
              <a:rPr lang="en-US" sz="2800" dirty="0">
                <a:latin typeface="Adobe Garamond Pro" panose="02020502060506020403" pitchFamily="18" charset="77"/>
              </a:rPr>
              <a:t>Assessed robustness of performance as degree of clustering ↑</a:t>
            </a:r>
          </a:p>
        </p:txBody>
      </p:sp>
      <p:sp>
        <p:nvSpPr>
          <p:cNvPr id="90" name="TextBox 89">
            <a:extLst>
              <a:ext uri="{FF2B5EF4-FFF2-40B4-BE49-F238E27FC236}">
                <a16:creationId xmlns:a16="http://schemas.microsoft.com/office/drawing/2014/main" id="{8BA8A588-6305-BEFE-0BF0-CF2A0447A089}"/>
              </a:ext>
            </a:extLst>
          </p:cNvPr>
          <p:cNvSpPr txBox="1"/>
          <p:nvPr/>
        </p:nvSpPr>
        <p:spPr>
          <a:xfrm>
            <a:off x="10553139" y="16878238"/>
            <a:ext cx="10269130" cy="523220"/>
          </a:xfrm>
          <a:prstGeom prst="rect">
            <a:avLst/>
          </a:prstGeom>
          <a:noFill/>
        </p:spPr>
        <p:txBody>
          <a:bodyPr wrap="square" rtlCol="0">
            <a:spAutoFit/>
          </a:bodyPr>
          <a:lstStyle/>
          <a:p>
            <a:r>
              <a:rPr lang="en-US" sz="2800" spc="-50" dirty="0">
                <a:latin typeface="Adobe Garamond Pro" panose="02020502060506020403" pitchFamily="18" charset="77"/>
              </a:rPr>
              <a:t>Parameter space: plausible &amp; at cases extreme values to assess robustness</a:t>
            </a:r>
          </a:p>
        </p:txBody>
      </p:sp>
      <p:sp>
        <p:nvSpPr>
          <p:cNvPr id="91" name="Rectangle 51">
            <a:extLst>
              <a:ext uri="{FF2B5EF4-FFF2-40B4-BE49-F238E27FC236}">
                <a16:creationId xmlns:a16="http://schemas.microsoft.com/office/drawing/2014/main" id="{DADB2CC0-8E6A-0048-2623-6793DC3164DE}"/>
              </a:ext>
            </a:extLst>
          </p:cNvPr>
          <p:cNvSpPr>
            <a:spLocks noChangeArrowheads="1"/>
          </p:cNvSpPr>
          <p:nvPr/>
        </p:nvSpPr>
        <p:spPr bwMode="auto">
          <a:xfrm>
            <a:off x="20551436" y="16528692"/>
            <a:ext cx="8641102" cy="822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13823" tIns="56912" rIns="113823" bIns="56912">
            <a:spAutoFit/>
          </a:bodyPr>
          <a:lstStyle/>
          <a:p>
            <a:pPr marL="49213">
              <a:lnSpc>
                <a:spcPct val="120000"/>
              </a:lnSpc>
              <a:defRPr/>
            </a:pPr>
            <a:r>
              <a:rPr lang="en-US" sz="4000" b="1" cap="small" dirty="0">
                <a:solidFill>
                  <a:srgbClr val="000090"/>
                </a:solidFill>
                <a:latin typeface="Adobe Garamond Pro Bold" charset="0"/>
                <a:ea typeface="ヒラギノ明朝 ProN W3" charset="0"/>
                <a:cs typeface="Adobe Garamond Pro Bold" charset="0"/>
                <a:sym typeface="Helvetica" charset="0"/>
              </a:rPr>
              <a:t>SETUP</a:t>
            </a:r>
          </a:p>
        </p:txBody>
      </p:sp>
      <p:sp>
        <p:nvSpPr>
          <p:cNvPr id="92" name="Rectangle 91">
            <a:extLst>
              <a:ext uri="{FF2B5EF4-FFF2-40B4-BE49-F238E27FC236}">
                <a16:creationId xmlns:a16="http://schemas.microsoft.com/office/drawing/2014/main" id="{1965B506-E8FC-8989-9D6B-A138C26FD140}"/>
              </a:ext>
            </a:extLst>
          </p:cNvPr>
          <p:cNvSpPr/>
          <p:nvPr/>
        </p:nvSpPr>
        <p:spPr>
          <a:xfrm>
            <a:off x="722331" y="23730091"/>
            <a:ext cx="6259729" cy="11295400"/>
          </a:xfrm>
          <a:prstGeom prst="rect">
            <a:avLst/>
          </a:prstGeom>
        </p:spPr>
        <p:txBody>
          <a:bodyPr wrap="square">
            <a:spAutoFit/>
          </a:bodyPr>
          <a:lstStyle/>
          <a:p>
            <a:pPr algn="just"/>
            <a:r>
              <a:rPr lang="en-US" sz="2800" dirty="0">
                <a:latin typeface="Adobe Garamond Pro" panose="02020502060506020403" pitchFamily="18" charset="77"/>
              </a:rPr>
              <a:t> As degree of clustering ↑ (x-axis):</a:t>
            </a:r>
          </a:p>
          <a:p>
            <a:pPr algn="just"/>
            <a:endParaRPr lang="en-US" sz="1000" dirty="0">
              <a:latin typeface="Adobe Garamond Pro" panose="02020502060506020403" pitchFamily="18" charset="77"/>
            </a:endParaRPr>
          </a:p>
          <a:p>
            <a:pPr marL="514350" indent="-514350" algn="just">
              <a:buFont typeface="Wingdings" pitchFamily="2" charset="2"/>
              <a:buChar char="§"/>
            </a:pPr>
            <a:r>
              <a:rPr lang="en-US" sz="2800" spc="-100" dirty="0">
                <a:latin typeface="Adobe Garamond Pro" panose="02020502060506020403" pitchFamily="18" charset="77"/>
              </a:rPr>
              <a:t>Coverage probabilities systematically decline</a:t>
            </a:r>
          </a:p>
          <a:p>
            <a:pPr marL="514350" indent="-514350" algn="just">
              <a:buFont typeface="Wingdings" pitchFamily="2" charset="2"/>
              <a:buChar char="§"/>
            </a:pPr>
            <a:r>
              <a:rPr lang="en-US" sz="2800" spc="-100" dirty="0">
                <a:latin typeface="Adobe Garamond Pro" panose="02020502060506020403" pitchFamily="18" charset="77"/>
              </a:rPr>
              <a:t>Adjusting methods outperform naïve ones</a:t>
            </a:r>
          </a:p>
          <a:p>
            <a:pPr marL="514350" indent="-514350" algn="just">
              <a:buFont typeface="Wingdings" pitchFamily="2" charset="2"/>
              <a:buChar char="§"/>
            </a:pPr>
            <a:r>
              <a:rPr lang="en-US" sz="2800" spc="-100" dirty="0">
                <a:latin typeface="Adobe Garamond Pro" panose="02020502060506020403" pitchFamily="18" charset="77"/>
              </a:rPr>
              <a:t>Relative rankings (but not coverage probabilities) remain stable across configurations (only </a:t>
            </a:r>
            <a:r>
              <a:rPr lang="en-US" sz="2000" spc="-100" dirty="0">
                <a:latin typeface="Andale Mono" panose="020B0509000000000004" pitchFamily="49" charset="0"/>
              </a:rPr>
              <a:t>Config 2</a:t>
            </a:r>
            <a:r>
              <a:rPr lang="en-US" sz="2800" spc="-100" dirty="0">
                <a:latin typeface="Adobe Garamond Pro" panose="02020502060506020403" pitchFamily="18" charset="77"/>
              </a:rPr>
              <a:t> shown </a:t>
            </a:r>
            <a:r>
              <a:rPr lang="en-US" sz="2800" spc="-100" dirty="0">
                <a:solidFill>
                  <a:schemeClr val="dk1"/>
                </a:solidFill>
                <a:latin typeface="Adobe Garamond Pro" panose="02020502060506020403" pitchFamily="18" charset="77"/>
              </a:rPr>
              <a:t>→</a:t>
            </a:r>
            <a:r>
              <a:rPr lang="en-US" sz="2800" spc="-100" dirty="0">
                <a:latin typeface="Adobe Garamond Pro" panose="02020502060506020403" pitchFamily="18" charset="77"/>
              </a:rPr>
              <a:t>)</a:t>
            </a:r>
          </a:p>
          <a:p>
            <a:pPr marL="514350" indent="-514350" algn="just">
              <a:buFont typeface="Wingdings" pitchFamily="2" charset="2"/>
              <a:buChar char="§"/>
            </a:pPr>
            <a:r>
              <a:rPr lang="en-US" sz="2800" spc="-100" dirty="0">
                <a:latin typeface="Adobe Garamond Pro" panose="02020502060506020403" pitchFamily="18" charset="77"/>
              </a:rPr>
              <a:t>Comparable coverage probabilities with only 1000 samples (max difference: ± 3 %)</a:t>
            </a:r>
          </a:p>
          <a:p>
            <a:pPr marL="514350" indent="-514350" algn="just">
              <a:buFont typeface="Wingdings" pitchFamily="2" charset="2"/>
              <a:buChar char="§"/>
            </a:pPr>
            <a:r>
              <a:rPr lang="en-US" sz="2800" spc="-100" dirty="0">
                <a:latin typeface="Adobe Garamond Pro" panose="02020502060506020403" pitchFamily="18" charset="77"/>
              </a:rPr>
              <a:t>Performance remains closest to nominal across diagnostic test values with single model of </a:t>
            </a:r>
            <a:r>
              <a:rPr lang="en-US" sz="2000" spc="-100" dirty="0">
                <a:latin typeface="Andale Mono" panose="020B0509000000000004" pitchFamily="49" charset="0"/>
              </a:rPr>
              <a:t>cluster bootstrap</a:t>
            </a:r>
            <a:endParaRPr lang="en-US" sz="2800" spc="-100" dirty="0">
              <a:latin typeface="Andale Mono" panose="020B0509000000000004" pitchFamily="49" charset="0"/>
            </a:endParaRPr>
          </a:p>
          <a:p>
            <a:pPr marL="514350" indent="-514350" algn="just">
              <a:buFont typeface="Wingdings" pitchFamily="2" charset="2"/>
              <a:buChar char="§"/>
            </a:pPr>
            <a:r>
              <a:rPr lang="en-US" sz="2000" spc="-100" dirty="0">
                <a:latin typeface="Andale Mono" panose="020B0509000000000004" pitchFamily="49" charset="0"/>
              </a:rPr>
              <a:t>Mixed effects models </a:t>
            </a:r>
            <a:r>
              <a:rPr lang="en-US" sz="2800" spc="-100" dirty="0">
                <a:latin typeface="Adobe Garamond Pro" panose="02020502060506020403" pitchFamily="18" charset="77"/>
              </a:rPr>
              <a:t>only perform well when the approximation of the integral over random effects is decent </a:t>
            </a:r>
            <a:r>
              <a:rPr lang="en-US" sz="2800" spc="-100" dirty="0">
                <a:solidFill>
                  <a:schemeClr val="dk1"/>
                </a:solidFill>
                <a:latin typeface="Adobe Garamond Pro" panose="02020502060506020403" pitchFamily="18" charset="77"/>
              </a:rPr>
              <a:t>→ May need to change no. of quadrature points / optimizer to obtain better approximation</a:t>
            </a:r>
          </a:p>
          <a:p>
            <a:pPr marL="514350" indent="-514350" algn="just">
              <a:buFont typeface="Wingdings" pitchFamily="2" charset="2"/>
              <a:buChar char="§"/>
            </a:pPr>
            <a:r>
              <a:rPr lang="en-US" sz="2000" spc="-100" dirty="0">
                <a:latin typeface="Andale Mono" panose="020B0509000000000004" pitchFamily="49" charset="0"/>
              </a:rPr>
              <a:t>Logistic regression models </a:t>
            </a:r>
            <a:r>
              <a:rPr lang="en-US" sz="2800" spc="-100" dirty="0">
                <a:latin typeface="Adobe Garamond Pro" panose="02020502060506020403" pitchFamily="18" charset="77"/>
              </a:rPr>
              <a:t>only reliable when robust SEs are adjusted by cluster </a:t>
            </a:r>
            <a:br>
              <a:rPr lang="en-US" sz="2800" spc="-100" dirty="0">
                <a:latin typeface="Adobe Garamond Pro" panose="02020502060506020403" pitchFamily="18" charset="77"/>
              </a:rPr>
            </a:br>
            <a:r>
              <a:rPr lang="en-US" sz="2800" spc="-100" dirty="0">
                <a:latin typeface="Adobe Garamond Pro" panose="02020502060506020403" pitchFamily="18" charset="77"/>
              </a:rPr>
              <a:t>and diseased vs. non-diseased populations separated (</a:t>
            </a:r>
            <a:r>
              <a:rPr lang="en-US" sz="2800" spc="-100" dirty="0">
                <a:solidFill>
                  <a:schemeClr val="dk1"/>
                </a:solidFill>
                <a:latin typeface="Adobe Garamond Pro" panose="02020502060506020403" pitchFamily="18" charset="77"/>
              </a:rPr>
              <a:t>→ </a:t>
            </a:r>
            <a:r>
              <a:rPr lang="en-US" sz="2800" spc="-100" dirty="0">
                <a:latin typeface="Adobe Garamond Pro" panose="02020502060506020403" pitchFamily="18" charset="77"/>
              </a:rPr>
              <a:t>separate ICCs)</a:t>
            </a:r>
          </a:p>
          <a:p>
            <a:pPr marL="514350" indent="-514350" algn="just">
              <a:buFont typeface="Wingdings" pitchFamily="2" charset="2"/>
              <a:buChar char="§"/>
            </a:pPr>
            <a:r>
              <a:rPr lang="en-US" sz="2000" dirty="0">
                <a:solidFill>
                  <a:schemeClr val="dk1"/>
                </a:solidFill>
                <a:latin typeface="Andale Mono" panose="020B0509000000000004" pitchFamily="49" charset="0"/>
              </a:rPr>
              <a:t>GEE</a:t>
            </a:r>
            <a:r>
              <a:rPr lang="en-US" sz="2800" dirty="0">
                <a:solidFill>
                  <a:schemeClr val="dk1"/>
                </a:solidFill>
                <a:latin typeface="Adobe Garamond Pro" panose="02020502060506020403" pitchFamily="18" charset="77"/>
              </a:rPr>
              <a:t>s don’t reliably converge in small samples (&lt;5 patients per any cell in contingency table)</a:t>
            </a:r>
          </a:p>
          <a:p>
            <a:pPr marL="514350" indent="-514350" algn="just">
              <a:buFont typeface="Wingdings" pitchFamily="2" charset="2"/>
              <a:buChar char="§"/>
            </a:pPr>
            <a:r>
              <a:rPr lang="en-US" sz="2800" spc="-100" dirty="0">
                <a:solidFill>
                  <a:schemeClr val="dk1"/>
                </a:solidFill>
                <a:latin typeface="Adobe Garamond Pro" panose="02020502060506020403" pitchFamily="18" charset="77"/>
              </a:rPr>
              <a:t>Other variance adjustment methods decent but not superior to </a:t>
            </a:r>
            <a:r>
              <a:rPr lang="en-US" sz="1800" spc="-100" dirty="0">
                <a:solidFill>
                  <a:schemeClr val="dk1"/>
                </a:solidFill>
                <a:latin typeface="Andale Mono" panose="020B0509000000000004" pitchFamily="49" charset="0"/>
              </a:rPr>
              <a:t>cluster bootstrap </a:t>
            </a:r>
            <a:r>
              <a:rPr lang="en-US" sz="2800" spc="-100" dirty="0">
                <a:latin typeface="Adobe Garamond Pro" panose="02020502060506020403" pitchFamily="18" charset="77"/>
              </a:rPr>
              <a:t>or</a:t>
            </a:r>
            <a:r>
              <a:rPr lang="en-US" sz="1800" spc="-100" dirty="0">
                <a:solidFill>
                  <a:schemeClr val="dk1"/>
                </a:solidFill>
                <a:latin typeface="Andale Mono" panose="020B0509000000000004" pitchFamily="49" charset="0"/>
              </a:rPr>
              <a:t> regression methods</a:t>
            </a:r>
            <a:endParaRPr lang="en-US" sz="1800" dirty="0">
              <a:solidFill>
                <a:schemeClr val="dk1"/>
              </a:solidFill>
              <a:latin typeface="Andale Mono" panose="020B0509000000000004" pitchFamily="49" charset="0"/>
            </a:endParaRPr>
          </a:p>
        </p:txBody>
      </p:sp>
      <p:sp>
        <p:nvSpPr>
          <p:cNvPr id="93" name="Rectangle 92">
            <a:extLst>
              <a:ext uri="{FF2B5EF4-FFF2-40B4-BE49-F238E27FC236}">
                <a16:creationId xmlns:a16="http://schemas.microsoft.com/office/drawing/2014/main" id="{4E8FB78B-9C5C-8721-C6A6-398722D61938}"/>
              </a:ext>
            </a:extLst>
          </p:cNvPr>
          <p:cNvSpPr/>
          <p:nvPr/>
        </p:nvSpPr>
        <p:spPr>
          <a:xfrm>
            <a:off x="799416" y="36662815"/>
            <a:ext cx="9873676" cy="5170646"/>
          </a:xfrm>
          <a:prstGeom prst="rect">
            <a:avLst/>
          </a:prstGeom>
        </p:spPr>
        <p:txBody>
          <a:bodyPr wrap="square">
            <a:spAutoFit/>
          </a:bodyPr>
          <a:lstStyle/>
          <a:p>
            <a:r>
              <a:rPr lang="en-US" sz="3200" cap="small" dirty="0">
                <a:latin typeface="Adobe Garamond Pro" panose="02020502060506020403" pitchFamily="18" charset="77"/>
              </a:rPr>
              <a:t>We aim to give clinicians the tools to:</a:t>
            </a:r>
          </a:p>
          <a:p>
            <a:endParaRPr lang="en-US" sz="800" cap="small" dirty="0">
              <a:latin typeface="Adobe Garamond Pro" panose="02020502060506020403" pitchFamily="18" charset="77"/>
            </a:endParaRPr>
          </a:p>
          <a:p>
            <a:pPr marL="457200" indent="-457200">
              <a:buFont typeface="Wingdings" pitchFamily="2" charset="2"/>
              <a:buChar char="§"/>
            </a:pPr>
            <a:r>
              <a:rPr lang="en-US" sz="2800" dirty="0">
                <a:latin typeface="Adobe Garamond Pro" panose="02020502060506020403" pitchFamily="18" charset="77"/>
              </a:rPr>
              <a:t>Determine if clustering is an issue</a:t>
            </a:r>
          </a:p>
          <a:p>
            <a:pPr marL="1025525" lvl="1" indent="-457200">
              <a:buFont typeface="Wingdings" pitchFamily="2" charset="2"/>
              <a:buChar char="Ø"/>
            </a:pPr>
            <a:r>
              <a:rPr lang="en-US" sz="2800" dirty="0">
                <a:latin typeface="Adobe Garamond Pro" panose="02020502060506020403" pitchFamily="18" charset="77"/>
              </a:rPr>
              <a:t>Specimen-level analysis is indicated &amp; ICC &gt; 0</a:t>
            </a:r>
          </a:p>
          <a:p>
            <a:pPr marL="457200" indent="-457200">
              <a:buFont typeface="Wingdings" pitchFamily="2" charset="2"/>
              <a:buChar char="§"/>
            </a:pPr>
            <a:r>
              <a:rPr lang="en-US" sz="2800" dirty="0">
                <a:latin typeface="Adobe Garamond Pro" panose="02020502060506020403" pitchFamily="18" charset="77"/>
              </a:rPr>
              <a:t>Choose the optimal approach given needs &amp; constraints</a:t>
            </a:r>
          </a:p>
          <a:p>
            <a:pPr marL="1082675" lvl="1" indent="-514350">
              <a:buFont typeface="Wingdings" pitchFamily="2" charset="2"/>
              <a:buChar char="Ø"/>
            </a:pPr>
            <a:r>
              <a:rPr lang="en-US" sz="2000" spc="-100" dirty="0">
                <a:latin typeface="Andale Mono" panose="020B0509000000000004" pitchFamily="49" charset="0"/>
              </a:rPr>
              <a:t>Cluster bootstrap:</a:t>
            </a:r>
            <a:r>
              <a:rPr lang="en-US" sz="2000" spc="-100" dirty="0">
                <a:latin typeface="Adobe Garamond Pro" panose="02020502060506020403" pitchFamily="18" charset="77"/>
              </a:rPr>
              <a:t> </a:t>
            </a:r>
            <a:r>
              <a:rPr lang="en-US" sz="2800" dirty="0">
                <a:latin typeface="Adobe Garamond Pro" panose="02020502060506020403" pitchFamily="18" charset="77"/>
              </a:rPr>
              <a:t>most versatile choice</a:t>
            </a:r>
          </a:p>
          <a:p>
            <a:pPr marL="1082675" lvl="1" indent="-514350">
              <a:buFont typeface="Wingdings" pitchFamily="2" charset="2"/>
              <a:buChar char="Ø"/>
            </a:pPr>
            <a:r>
              <a:rPr lang="en-US" sz="2000" spc="-100" dirty="0">
                <a:latin typeface="Andale Mono" panose="020B0509000000000004" pitchFamily="49" charset="0"/>
              </a:rPr>
              <a:t>Mixed effects models:</a:t>
            </a:r>
            <a:r>
              <a:rPr lang="en-US" sz="2000" spc="-100" dirty="0">
                <a:latin typeface="Adobe Garamond Pro" panose="02020502060506020403" pitchFamily="18" charset="77"/>
              </a:rPr>
              <a:t> </a:t>
            </a:r>
            <a:r>
              <a:rPr lang="en-US" sz="2800" dirty="0">
                <a:latin typeface="Adobe Garamond Pro" panose="02020502060506020403" pitchFamily="18" charset="77"/>
              </a:rPr>
              <a:t>default parameters may be suboptimal</a:t>
            </a:r>
          </a:p>
          <a:p>
            <a:pPr marL="1082675" lvl="1" indent="-514350">
              <a:buFont typeface="Wingdings" pitchFamily="2" charset="2"/>
              <a:buChar char="Ø"/>
            </a:pPr>
            <a:r>
              <a:rPr lang="en-US" sz="2000" spc="-100" dirty="0">
                <a:latin typeface="Andale Mono" panose="020B0509000000000004" pitchFamily="49" charset="0"/>
              </a:rPr>
              <a:t>Logistic regression models</a:t>
            </a:r>
            <a:r>
              <a:rPr lang="en-US" sz="2800" dirty="0">
                <a:latin typeface="Adobe Garamond Pro" panose="02020502060506020403" pitchFamily="18" charset="77"/>
              </a:rPr>
              <a:t>: robust SE separate </a:t>
            </a:r>
            <a:br>
              <a:rPr lang="en-US" sz="2800" dirty="0">
                <a:latin typeface="Adobe Garamond Pro" panose="02020502060506020403" pitchFamily="18" charset="77"/>
              </a:rPr>
            </a:br>
            <a:r>
              <a:rPr lang="en-US" sz="2800" dirty="0">
                <a:latin typeface="Adobe Garamond Pro" panose="02020502060506020403" pitchFamily="18" charset="77"/>
              </a:rPr>
              <a:t>model outperforms the others</a:t>
            </a:r>
          </a:p>
          <a:p>
            <a:pPr marL="1082675" lvl="1" indent="-514350">
              <a:buFont typeface="Wingdings" pitchFamily="2" charset="2"/>
              <a:buChar char="Ø"/>
            </a:pPr>
            <a:r>
              <a:rPr lang="en-US" sz="2000" dirty="0">
                <a:solidFill>
                  <a:schemeClr val="dk1"/>
                </a:solidFill>
                <a:latin typeface="Andale Mono" panose="020B0509000000000004" pitchFamily="49" charset="0"/>
              </a:rPr>
              <a:t>GEE</a:t>
            </a:r>
            <a:r>
              <a:rPr lang="en-US" sz="2800" dirty="0">
                <a:solidFill>
                  <a:schemeClr val="dk1"/>
                </a:solidFill>
                <a:latin typeface="Adobe Garamond Pro" panose="02020502060506020403" pitchFamily="18" charset="77"/>
              </a:rPr>
              <a:t>s: only work with large samples (≥5 in contingency table)</a:t>
            </a:r>
            <a:br>
              <a:rPr lang="en-US" sz="2800" dirty="0">
                <a:solidFill>
                  <a:schemeClr val="dk1"/>
                </a:solidFill>
                <a:latin typeface="Adobe Garamond Pro" panose="02020502060506020403" pitchFamily="18" charset="77"/>
              </a:rPr>
            </a:br>
            <a:endParaRPr lang="en-US" sz="1000" dirty="0">
              <a:solidFill>
                <a:schemeClr val="dk1"/>
              </a:solidFill>
              <a:latin typeface="Adobe Garamond Pro" panose="02020502060506020403" pitchFamily="18" charset="77"/>
            </a:endParaRPr>
          </a:p>
          <a:p>
            <a:pPr marL="457200" indent="-457200">
              <a:buFont typeface="Wingdings" pitchFamily="2" charset="2"/>
              <a:buChar char="§"/>
            </a:pPr>
            <a:r>
              <a:rPr lang="en-US" sz="2800" dirty="0">
                <a:latin typeface="Adobe Garamond Pro" panose="02020502060506020403" pitchFamily="18" charset="77"/>
              </a:rPr>
              <a:t>Minimize error &amp; bias when designing diagnostic studies</a:t>
            </a:r>
          </a:p>
          <a:p>
            <a:pPr marL="457200" indent="-457200">
              <a:buFont typeface="Wingdings" pitchFamily="2" charset="2"/>
              <a:buChar char="§"/>
            </a:pPr>
            <a:r>
              <a:rPr lang="en-US" sz="2800" dirty="0">
                <a:latin typeface="Adobe Garamond Pro" panose="02020502060506020403" pitchFamily="18" charset="77"/>
              </a:rPr>
              <a:t>Properly interpret merits and limitations of published findings</a:t>
            </a:r>
          </a:p>
        </p:txBody>
      </p:sp>
      <p:sp>
        <p:nvSpPr>
          <p:cNvPr id="27" name="Rectangle 26">
            <a:extLst>
              <a:ext uri="{FF2B5EF4-FFF2-40B4-BE49-F238E27FC236}">
                <a16:creationId xmlns:a16="http://schemas.microsoft.com/office/drawing/2014/main" id="{CF3B9986-A6A7-FBD9-E5DB-569927B75E8A}"/>
              </a:ext>
            </a:extLst>
          </p:cNvPr>
          <p:cNvSpPr/>
          <p:nvPr/>
        </p:nvSpPr>
        <p:spPr bwMode="auto">
          <a:xfrm>
            <a:off x="8225730" y="34059499"/>
            <a:ext cx="774171"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endParaRPr>
          </a:p>
        </p:txBody>
      </p:sp>
      <p:sp>
        <p:nvSpPr>
          <p:cNvPr id="97" name="Rectangle 96">
            <a:extLst>
              <a:ext uri="{FF2B5EF4-FFF2-40B4-BE49-F238E27FC236}">
                <a16:creationId xmlns:a16="http://schemas.microsoft.com/office/drawing/2014/main" id="{757BC13C-D2DD-FC7D-74D9-38164E719B45}"/>
              </a:ext>
            </a:extLst>
          </p:cNvPr>
          <p:cNvSpPr/>
          <p:nvPr/>
        </p:nvSpPr>
        <p:spPr bwMode="auto">
          <a:xfrm>
            <a:off x="17175983" y="34358559"/>
            <a:ext cx="774171"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endParaRPr>
          </a:p>
        </p:txBody>
      </p:sp>
      <p:sp>
        <p:nvSpPr>
          <p:cNvPr id="98" name="Rectangle 97">
            <a:extLst>
              <a:ext uri="{FF2B5EF4-FFF2-40B4-BE49-F238E27FC236}">
                <a16:creationId xmlns:a16="http://schemas.microsoft.com/office/drawing/2014/main" id="{C4A2A775-5FB2-17AA-E44B-AC70BA772CB6}"/>
              </a:ext>
            </a:extLst>
          </p:cNvPr>
          <p:cNvSpPr/>
          <p:nvPr/>
        </p:nvSpPr>
        <p:spPr bwMode="auto">
          <a:xfrm>
            <a:off x="8220869" y="34430567"/>
            <a:ext cx="774171"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endParaRPr>
          </a:p>
        </p:txBody>
      </p:sp>
      <p:sp>
        <p:nvSpPr>
          <p:cNvPr id="99" name="Rectangle 98">
            <a:extLst>
              <a:ext uri="{FF2B5EF4-FFF2-40B4-BE49-F238E27FC236}">
                <a16:creationId xmlns:a16="http://schemas.microsoft.com/office/drawing/2014/main" id="{EF67F551-2E24-61D4-691B-634334A8661F}"/>
              </a:ext>
            </a:extLst>
          </p:cNvPr>
          <p:cNvSpPr/>
          <p:nvPr/>
        </p:nvSpPr>
        <p:spPr bwMode="auto">
          <a:xfrm>
            <a:off x="19184002" y="34430567"/>
            <a:ext cx="774171"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endParaRPr>
          </a:p>
        </p:txBody>
      </p:sp>
      <p:sp>
        <p:nvSpPr>
          <p:cNvPr id="100" name="Rectangle 99">
            <a:extLst>
              <a:ext uri="{FF2B5EF4-FFF2-40B4-BE49-F238E27FC236}">
                <a16:creationId xmlns:a16="http://schemas.microsoft.com/office/drawing/2014/main" id="{9FC3FF4F-DD20-CA98-35D0-0EA4AF4A8086}"/>
              </a:ext>
            </a:extLst>
          </p:cNvPr>
          <p:cNvSpPr/>
          <p:nvPr/>
        </p:nvSpPr>
        <p:spPr bwMode="auto">
          <a:xfrm>
            <a:off x="28095077" y="34430567"/>
            <a:ext cx="774171"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en-US" sz="4000" b="0" i="0" u="none" strike="noStrike" cap="none" normalizeH="0" baseline="0">
              <a:ln>
                <a:noFill/>
              </a:ln>
              <a:solidFill>
                <a:srgbClr val="000000"/>
              </a:solidFill>
              <a:effectLst/>
              <a:latin typeface="Times New Roman" charset="0"/>
              <a:ea typeface="ヒラギノ明朝 ProN W3" charset="0"/>
              <a:cs typeface="ヒラギノ明朝 ProN W3" charset="0"/>
              <a:sym typeface="Times New Roman" charset="0"/>
            </a:endParaRPr>
          </a:p>
        </p:txBody>
      </p:sp>
      <p:sp>
        <p:nvSpPr>
          <p:cNvPr id="14350" name="AutoShape 12">
            <a:extLst>
              <a:ext uri="{FF2B5EF4-FFF2-40B4-BE49-F238E27FC236}">
                <a16:creationId xmlns:a16="http://schemas.microsoft.com/office/drawing/2014/main" id="{9DA44D35-249E-A8AC-AEC1-4B3E73896D02}"/>
              </a:ext>
            </a:extLst>
          </p:cNvPr>
          <p:cNvSpPr>
            <a:spLocks/>
          </p:cNvSpPr>
          <p:nvPr/>
        </p:nvSpPr>
        <p:spPr bwMode="auto">
          <a:xfrm>
            <a:off x="731838" y="22843530"/>
            <a:ext cx="28732162" cy="12337707"/>
          </a:xfrm>
          <a:prstGeom prst="roundRect">
            <a:avLst>
              <a:gd name="adj" fmla="val 1583"/>
            </a:avLst>
          </a:prstGeom>
          <a:noFill/>
          <a:ln w="88900">
            <a:solidFill>
              <a:srgbClr val="00009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1pPr>
            <a:lvl2pPr marL="742950" indent="-28575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2pPr>
            <a:lvl3pPr marL="11430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3pPr>
            <a:lvl4pPr marL="16002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4pPr>
            <a:lvl5pPr marL="2057400" indent="-228600" eaLnBrk="0" hangingPunct="0">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5pPr>
            <a:lvl6pPr marL="25146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6pPr>
            <a:lvl7pPr marL="29718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7pPr>
            <a:lvl8pPr marL="34290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8pPr>
            <a:lvl9pPr marL="3886200" indent="-228600" eaLnBrk="0" fontAlgn="base" hangingPunct="0">
              <a:spcBef>
                <a:spcPct val="0"/>
              </a:spcBef>
              <a:spcAft>
                <a:spcPct val="0"/>
              </a:spcAft>
              <a:defRPr sz="5000">
                <a:solidFill>
                  <a:srgbClr val="000000"/>
                </a:solidFill>
                <a:latin typeface="Times New Roman" panose="02020603050405020304" pitchFamily="18" charset="0"/>
                <a:ea typeface="ヒラギノ明朝 ProN W3" panose="02020300000000000000" pitchFamily="18" charset="-128"/>
                <a:sym typeface="Times New Roman" panose="02020603050405020304" pitchFamily="18" charset="0"/>
              </a:defRPr>
            </a:lvl9pPr>
          </a:lstStyle>
          <a:p>
            <a:pPr algn="ctr" eaLnBrk="1" hangingPunct="1">
              <a:lnSpc>
                <a:spcPct val="120000"/>
              </a:lnSpc>
            </a:pPr>
            <a:endParaRPr lang="fr-FR" altLang="en-US" dirty="0">
              <a:latin typeface="Adobe Garamond Pro" panose="02020502060506020403" pitchFamily="18" charset="77"/>
            </a:endParaRPr>
          </a:p>
        </p:txBody>
      </p:sp>
      <p:cxnSp>
        <p:nvCxnSpPr>
          <p:cNvPr id="29" name="Straight Connector 28">
            <a:extLst>
              <a:ext uri="{FF2B5EF4-FFF2-40B4-BE49-F238E27FC236}">
                <a16:creationId xmlns:a16="http://schemas.microsoft.com/office/drawing/2014/main" id="{524C3F9E-CBFD-A1BE-D204-66483FFA5164}"/>
              </a:ext>
            </a:extLst>
          </p:cNvPr>
          <p:cNvCxnSpPr>
            <a:cxnSpLocks/>
          </p:cNvCxnSpPr>
          <p:nvPr/>
        </p:nvCxnSpPr>
        <p:spPr bwMode="auto">
          <a:xfrm>
            <a:off x="804045" y="13318943"/>
            <a:ext cx="13588462" cy="13280"/>
          </a:xfrm>
          <a:prstGeom prst="line">
            <a:avLst/>
          </a:prstGeom>
          <a:solidFill>
            <a:schemeClr val="accent1"/>
          </a:solidFill>
          <a:ln w="9525" cap="flat" cmpd="sng" algn="ctr">
            <a:solidFill>
              <a:srgbClr val="0000FF"/>
            </a:solidFill>
            <a:prstDash val="solid"/>
            <a:round/>
            <a:headEnd type="none" w="med" len="med"/>
            <a:tailEnd type="none" w="med" len="med"/>
          </a:ln>
          <a:effectLst/>
        </p:spPr>
      </p:cxnSp>
      <p:pic>
        <p:nvPicPr>
          <p:cNvPr id="76" name="Picture 75" descr="Qr code&#10;&#10;Description automatically generated">
            <a:extLst>
              <a:ext uri="{FF2B5EF4-FFF2-40B4-BE49-F238E27FC236}">
                <a16:creationId xmlns:a16="http://schemas.microsoft.com/office/drawing/2014/main" id="{3ECDB596-6823-C121-7A9C-BAED37F67F5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014957" y="39428716"/>
            <a:ext cx="2274659" cy="2274659"/>
          </a:xfrm>
          <a:prstGeom prst="rect">
            <a:avLst/>
          </a:prstGeom>
        </p:spPr>
      </p:pic>
      <p:sp>
        <p:nvSpPr>
          <p:cNvPr id="5" name="Rectangle 4">
            <a:extLst>
              <a:ext uri="{FF2B5EF4-FFF2-40B4-BE49-F238E27FC236}">
                <a16:creationId xmlns:a16="http://schemas.microsoft.com/office/drawing/2014/main" id="{5E16BAD2-157C-B869-AFF9-78930ABE4871}"/>
              </a:ext>
            </a:extLst>
          </p:cNvPr>
          <p:cNvSpPr/>
          <p:nvPr/>
        </p:nvSpPr>
        <p:spPr>
          <a:xfrm>
            <a:off x="22537664" y="36793471"/>
            <a:ext cx="6781549" cy="2677656"/>
          </a:xfrm>
          <a:prstGeom prst="rect">
            <a:avLst/>
          </a:prstGeom>
        </p:spPr>
        <p:txBody>
          <a:bodyPr wrap="square">
            <a:spAutoFit/>
          </a:bodyPr>
          <a:lstStyle/>
          <a:p>
            <a:pPr algn="just"/>
            <a:r>
              <a:rPr lang="en-US" sz="2800" dirty="0">
                <a:latin typeface="Adobe Garamond Pro" panose="02020502060506020403" pitchFamily="18" charset="77"/>
              </a:rPr>
              <a:t>We thank our department members and Dieuwke Broekstra for discussions and feedback and the Center for Information Technology of the University of Groningen for providing access to the Peregrine high performance computing cluster. </a:t>
            </a:r>
            <a:endParaRPr lang="en-US" dirty="0"/>
          </a:p>
        </p:txBody>
      </p:sp>
      <p:sp>
        <p:nvSpPr>
          <p:cNvPr id="12" name="TextBox 11">
            <a:extLst>
              <a:ext uri="{FF2B5EF4-FFF2-40B4-BE49-F238E27FC236}">
                <a16:creationId xmlns:a16="http://schemas.microsoft.com/office/drawing/2014/main" id="{84B0F3C6-1DEA-7966-4510-0D81C8C13DCF}"/>
              </a:ext>
            </a:extLst>
          </p:cNvPr>
          <p:cNvSpPr txBox="1"/>
          <p:nvPr/>
        </p:nvSpPr>
        <p:spPr>
          <a:xfrm>
            <a:off x="9799437" y="36670366"/>
            <a:ext cx="6270304" cy="4185761"/>
          </a:xfrm>
          <a:prstGeom prst="rect">
            <a:avLst/>
          </a:prstGeom>
          <a:noFill/>
        </p:spPr>
        <p:txBody>
          <a:bodyPr wrap="square" rtlCol="0">
            <a:spAutoFit/>
          </a:bodyPr>
          <a:lstStyle/>
          <a:p>
            <a:r>
              <a:rPr lang="en-US" sz="3200" cap="small" dirty="0">
                <a:latin typeface="Adobe Garamond Pro" panose="02020502060506020403" pitchFamily="18" charset="77"/>
              </a:rPr>
              <a:t>     R script output</a:t>
            </a:r>
            <a:br>
              <a:rPr lang="en-US" sz="3200" cap="small" dirty="0">
                <a:latin typeface="Adobe Garamond Pro" panose="02020502060506020403" pitchFamily="18" charset="77"/>
              </a:rPr>
            </a:br>
            <a:endParaRPr lang="en-US" sz="1000" cap="small" dirty="0">
              <a:latin typeface="Adobe Garamond Pro" panose="02020502060506020403" pitchFamily="18" charset="77"/>
            </a:endParaRPr>
          </a:p>
          <a:p>
            <a:pPr marL="1082675" lvl="1" indent="-514350">
              <a:buFont typeface="Wingdings" pitchFamily="2" charset="2"/>
              <a:buChar char="§"/>
            </a:pPr>
            <a:r>
              <a:rPr lang="en-US" sz="2800" dirty="0">
                <a:latin typeface="Adobe Garamond Pro" panose="02020502060506020403" pitchFamily="18" charset="77"/>
              </a:rPr>
              <a:t>Degree of clustering (ICC) in diseased and healthy populations</a:t>
            </a:r>
          </a:p>
          <a:p>
            <a:pPr marL="1082675" lvl="1" indent="-514350">
              <a:buFont typeface="Wingdings" pitchFamily="2" charset="2"/>
              <a:buChar char="§"/>
            </a:pPr>
            <a:r>
              <a:rPr lang="en-US" sz="2800" dirty="0">
                <a:latin typeface="Adobe Garamond Pro" panose="02020502060506020403" pitchFamily="18" charset="77"/>
              </a:rPr>
              <a:t>Summary tables of each diagnostic test value &amp; CIs</a:t>
            </a:r>
          </a:p>
          <a:p>
            <a:pPr marL="1082675" lvl="1" indent="-514350">
              <a:buFont typeface="Wingdings" pitchFamily="2" charset="2"/>
              <a:buChar char="§"/>
            </a:pPr>
            <a:r>
              <a:rPr lang="en-US" sz="2800" dirty="0">
                <a:latin typeface="Adobe Garamond Pro" panose="02020502060506020403" pitchFamily="18" charset="77"/>
              </a:rPr>
              <a:t>Forest plots of each diagnostic </a:t>
            </a:r>
            <a:br>
              <a:rPr lang="en-US" sz="2800" dirty="0">
                <a:latin typeface="Adobe Garamond Pro" panose="02020502060506020403" pitchFamily="18" charset="77"/>
              </a:rPr>
            </a:br>
            <a:r>
              <a:rPr lang="en-US" sz="2800" dirty="0">
                <a:latin typeface="Adobe Garamond Pro" panose="02020502060506020403" pitchFamily="18" charset="77"/>
              </a:rPr>
              <a:t>test value &amp; CIs (example </a:t>
            </a:r>
            <a:r>
              <a:rPr lang="en-US" sz="2800" spc="-100" dirty="0">
                <a:solidFill>
                  <a:schemeClr val="dk1"/>
                </a:solidFill>
                <a:latin typeface="Adobe Garamond Pro" panose="02020502060506020403" pitchFamily="18" charset="77"/>
              </a:rPr>
              <a:t>→</a:t>
            </a:r>
            <a:r>
              <a:rPr lang="en-US" sz="2800" dirty="0">
                <a:latin typeface="Adobe Garamond Pro" panose="02020502060506020403" pitchFamily="18" charset="77"/>
              </a:rPr>
              <a:t>) </a:t>
            </a:r>
          </a:p>
          <a:p>
            <a:pPr marL="1082675" lvl="1" indent="-514350">
              <a:buFont typeface="Wingdings" pitchFamily="2" charset="2"/>
              <a:buChar char="§"/>
            </a:pPr>
            <a:r>
              <a:rPr lang="en-US" sz="2800" dirty="0">
                <a:latin typeface="Adobe Garamond Pro" panose="02020502060506020403" pitchFamily="18" charset="77"/>
              </a:rPr>
              <a:t>Contingency tables at each level of analysis</a:t>
            </a:r>
          </a:p>
        </p:txBody>
      </p:sp>
      <p:cxnSp>
        <p:nvCxnSpPr>
          <p:cNvPr id="82" name="Straight Arrow Connector 81">
            <a:extLst>
              <a:ext uri="{FF2B5EF4-FFF2-40B4-BE49-F238E27FC236}">
                <a16:creationId xmlns:a16="http://schemas.microsoft.com/office/drawing/2014/main" id="{5EA31190-025D-EFB6-8E74-2C62BFA102E4}"/>
              </a:ext>
            </a:extLst>
          </p:cNvPr>
          <p:cNvCxnSpPr>
            <a:cxnSpLocks/>
          </p:cNvCxnSpPr>
          <p:nvPr/>
        </p:nvCxnSpPr>
        <p:spPr>
          <a:xfrm flipH="1">
            <a:off x="9324356" y="37526911"/>
            <a:ext cx="950163"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828F3F9-15B8-F13E-1025-1DC9E40BBABD}"/>
              </a:ext>
            </a:extLst>
          </p:cNvPr>
          <p:cNvCxnSpPr>
            <a:cxnSpLocks/>
          </p:cNvCxnSpPr>
          <p:nvPr/>
        </p:nvCxnSpPr>
        <p:spPr>
          <a:xfrm flipH="1">
            <a:off x="9324356" y="38391007"/>
            <a:ext cx="950163"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23D0709-71E0-21CF-6178-DCC3E35C36FC}"/>
              </a:ext>
            </a:extLst>
          </p:cNvPr>
          <p:cNvCxnSpPr>
            <a:cxnSpLocks/>
          </p:cNvCxnSpPr>
          <p:nvPr/>
        </p:nvCxnSpPr>
        <p:spPr>
          <a:xfrm flipH="1">
            <a:off x="9492219" y="40119200"/>
            <a:ext cx="732123" cy="144015"/>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33A60A3-AAD3-FA45-9FF5-0344BE952CFC}"/>
              </a:ext>
            </a:extLst>
          </p:cNvPr>
          <p:cNvCxnSpPr>
            <a:cxnSpLocks/>
          </p:cNvCxnSpPr>
          <p:nvPr/>
        </p:nvCxnSpPr>
        <p:spPr>
          <a:xfrm flipH="1" flipV="1">
            <a:off x="9355658" y="38568679"/>
            <a:ext cx="918861" cy="47040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ACCE090-9A46-1BF3-B8AA-F200A605434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557511" y="22830018"/>
            <a:ext cx="337766" cy="12205635"/>
          </a:xfrm>
          <a:prstGeom prst="rect">
            <a:avLst/>
          </a:prstGeom>
        </p:spPr>
      </p:pic>
      <p:pic>
        <p:nvPicPr>
          <p:cNvPr id="111" name="Picture 110">
            <a:extLst>
              <a:ext uri="{FF2B5EF4-FFF2-40B4-BE49-F238E27FC236}">
                <a16:creationId xmlns:a16="http://schemas.microsoft.com/office/drawing/2014/main" id="{5A909CDD-D359-24CD-EA26-52551E018DE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543869" y="31535581"/>
            <a:ext cx="279400" cy="10096500"/>
          </a:xfrm>
          <a:prstGeom prst="rect">
            <a:avLst/>
          </a:prstGeom>
        </p:spPr>
      </p:pic>
    </p:spTree>
  </p:cSld>
  <p:clrMapOvr>
    <a:masterClrMapping/>
  </p:clrMapOvr>
  <p:transition/>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Times New Roman"/>
        <a:ea typeface="ヒラギノ明朝 ProN W3"/>
        <a:cs typeface="ヒラギノ明朝 ProN W3"/>
      </a:majorFont>
      <a:minorFont>
        <a:latin typeface="Times New Roman"/>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Times New Roman" charset="0"/>
            <a:ea typeface="ヒラギノ明朝 ProN W3" charset="0"/>
            <a:cs typeface="ヒラギノ明朝 ProN W3" charset="0"/>
            <a:sym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20000"/>
          </a:lnSpc>
          <a:spcBef>
            <a:spcPct val="0"/>
          </a:spcBef>
          <a:spcAft>
            <a:spcPct val="0"/>
          </a:spcAft>
          <a:buClrTx/>
          <a:buSzTx/>
          <a:buFontTx/>
          <a:buNone/>
          <a:tabLst/>
          <a:defRPr kumimoji="0" lang="en-US" sz="4000" b="0" i="0" u="none" strike="noStrike" cap="none" normalizeH="0" baseline="0" smtClean="0">
            <a:ln>
              <a:noFill/>
            </a:ln>
            <a:solidFill>
              <a:srgbClr val="000000"/>
            </a:solidFill>
            <a:effectLst/>
            <a:latin typeface="Times New Roman" charset="0"/>
            <a:ea typeface="ヒラギノ明朝 ProN W3" charset="0"/>
            <a:cs typeface="ヒラギノ明朝 ProN W3" charset="0"/>
            <a:sym typeface="Times New Roman" charset="0"/>
          </a:defRPr>
        </a:defPPr>
      </a:lstStyle>
    </a:ln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46236</TotalTime>
  <Pages>0</Pages>
  <Words>1012</Words>
  <Characters>0</Characters>
  <Application>Microsoft Macintosh PowerPoint</Application>
  <PresentationFormat>Custom</PresentationFormat>
  <Lines>0</Lines>
  <Paragraphs>192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Adobe Garamond Pro</vt:lpstr>
      <vt:lpstr>Adobe Garamond Pro Bold</vt:lpstr>
      <vt:lpstr>Andale Mono</vt:lpstr>
      <vt:lpstr>Bembo</vt:lpstr>
      <vt:lpstr>Calibri</vt:lpstr>
      <vt:lpstr>Times New Roman</vt:lpstr>
      <vt:lpstr>Wingdings</vt:lpstr>
      <vt:lpstr>Modèle par défaut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laurie</dc:creator>
  <cp:lastModifiedBy>Tamasi, K (epi)</cp:lastModifiedBy>
  <cp:revision>628</cp:revision>
  <cp:lastPrinted>2022-05-03T08:48:15Z</cp:lastPrinted>
  <dcterms:created xsi:type="dcterms:W3CDTF">2011-02-11T08:44:16Z</dcterms:created>
  <dcterms:modified xsi:type="dcterms:W3CDTF">2022-06-01T08:40:47Z</dcterms:modified>
</cp:coreProperties>
</file>